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9"/>
  </p:notesMasterIdLst>
  <p:handoutMasterIdLst>
    <p:handoutMasterId r:id="rId80"/>
  </p:handoutMasterIdLst>
  <p:sldIdLst>
    <p:sldId id="330" r:id="rId2"/>
    <p:sldId id="347" r:id="rId3"/>
    <p:sldId id="348" r:id="rId4"/>
    <p:sldId id="417" r:id="rId5"/>
    <p:sldId id="349" r:id="rId6"/>
    <p:sldId id="350" r:id="rId7"/>
    <p:sldId id="411" r:id="rId8"/>
    <p:sldId id="434" r:id="rId9"/>
    <p:sldId id="352" r:id="rId10"/>
    <p:sldId id="353" r:id="rId11"/>
    <p:sldId id="354" r:id="rId12"/>
    <p:sldId id="435" r:id="rId13"/>
    <p:sldId id="356" r:id="rId14"/>
    <p:sldId id="357" r:id="rId15"/>
    <p:sldId id="358" r:id="rId16"/>
    <p:sldId id="360" r:id="rId17"/>
    <p:sldId id="359" r:id="rId18"/>
    <p:sldId id="413" r:id="rId19"/>
    <p:sldId id="420" r:id="rId20"/>
    <p:sldId id="361" r:id="rId21"/>
    <p:sldId id="419" r:id="rId22"/>
    <p:sldId id="436" r:id="rId23"/>
    <p:sldId id="423" r:id="rId24"/>
    <p:sldId id="363" r:id="rId25"/>
    <p:sldId id="393" r:id="rId26"/>
    <p:sldId id="364" r:id="rId27"/>
    <p:sldId id="408" r:id="rId28"/>
    <p:sldId id="404" r:id="rId29"/>
    <p:sldId id="403" r:id="rId30"/>
    <p:sldId id="375" r:id="rId31"/>
    <p:sldId id="426" r:id="rId32"/>
    <p:sldId id="427" r:id="rId33"/>
    <p:sldId id="374" r:id="rId34"/>
    <p:sldId id="429" r:id="rId35"/>
    <p:sldId id="440" r:id="rId36"/>
    <p:sldId id="430" r:id="rId37"/>
    <p:sldId id="376" r:id="rId38"/>
    <p:sldId id="377" r:id="rId39"/>
    <p:sldId id="378" r:id="rId40"/>
    <p:sldId id="379" r:id="rId41"/>
    <p:sldId id="380" r:id="rId42"/>
    <p:sldId id="381" r:id="rId43"/>
    <p:sldId id="366" r:id="rId44"/>
    <p:sldId id="439" r:id="rId45"/>
    <p:sldId id="407" r:id="rId46"/>
    <p:sldId id="384" r:id="rId47"/>
    <p:sldId id="441" r:id="rId48"/>
    <p:sldId id="385" r:id="rId49"/>
    <p:sldId id="391" r:id="rId50"/>
    <p:sldId id="409" r:id="rId51"/>
    <p:sldId id="400" r:id="rId52"/>
    <p:sldId id="397" r:id="rId53"/>
    <p:sldId id="437" r:id="rId54"/>
    <p:sldId id="367" r:id="rId55"/>
    <p:sldId id="369" r:id="rId56"/>
    <p:sldId id="370" r:id="rId57"/>
    <p:sldId id="414" r:id="rId58"/>
    <p:sldId id="371" r:id="rId59"/>
    <p:sldId id="372" r:id="rId60"/>
    <p:sldId id="416" r:id="rId61"/>
    <p:sldId id="438" r:id="rId62"/>
    <p:sldId id="386" r:id="rId63"/>
    <p:sldId id="432" r:id="rId64"/>
    <p:sldId id="398" r:id="rId65"/>
    <p:sldId id="389" r:id="rId66"/>
    <p:sldId id="390" r:id="rId67"/>
    <p:sldId id="401" r:id="rId68"/>
    <p:sldId id="431" r:id="rId69"/>
    <p:sldId id="402" r:id="rId70"/>
    <p:sldId id="387" r:id="rId71"/>
    <p:sldId id="392" r:id="rId72"/>
    <p:sldId id="412" r:id="rId73"/>
    <p:sldId id="331" r:id="rId74"/>
    <p:sldId id="394" r:id="rId75"/>
    <p:sldId id="395" r:id="rId76"/>
    <p:sldId id="396" r:id="rId77"/>
    <p:sldId id="382" r:id="rId78"/>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37" autoAdjust="0"/>
    <p:restoredTop sz="86449" autoAdjust="0"/>
  </p:normalViewPr>
  <p:slideViewPr>
    <p:cSldViewPr snapToGrid="0">
      <p:cViewPr varScale="1">
        <p:scale>
          <a:sx n="79" d="100"/>
          <a:sy n="79" d="100"/>
        </p:scale>
        <p:origin x="811" y="67"/>
      </p:cViewPr>
      <p:guideLst>
        <p:guide orient="horz" pos="816"/>
        <p:guide pos="440"/>
      </p:guideLst>
    </p:cSldViewPr>
  </p:slideViewPr>
  <p:outlineViewPr>
    <p:cViewPr>
      <p:scale>
        <a:sx n="33" d="100"/>
        <a:sy n="33" d="100"/>
      </p:scale>
      <p:origin x="0" y="-9154"/>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presProps" Target="presProp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handoutMaster" Target="handoutMasters/handoutMaster1.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12</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22</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075709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381842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590341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53</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887515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61</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41478345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73</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Rectangle 2">
            <a:extLst>
              <a:ext uri="{FF2B5EF4-FFF2-40B4-BE49-F238E27FC236}">
                <a16:creationId xmlns:a16="http://schemas.microsoft.com/office/drawing/2014/main" id="{E456CC86-DC9C-4E77-87C2-24466C5E1D98}"/>
              </a:ext>
            </a:extLst>
          </p:cNvPr>
          <p:cNvSpPr/>
          <p:nvPr userDrawn="1"/>
        </p:nvSpPr>
        <p:spPr bwMode="auto">
          <a:xfrm>
            <a:off x="403932" y="843367"/>
            <a:ext cx="8313938" cy="381740"/>
          </a:xfrm>
          <a:prstGeom prst="rect">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Verdana" charset="0"/>
            </a:endParaRP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5.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dirty="0"/>
              <a:t>Term OS Covers Many Roles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128404"/>
            <a:ext cx="6822197" cy="4192622"/>
          </a:xfrm>
        </p:spPr>
        <p:txBody>
          <a:bodyPr/>
          <a:lstStyle/>
          <a:p>
            <a:r>
              <a:rPr lang="en-US" altLang="en-US" dirty="0"/>
              <a:t>Because of myriad designs and uses of OSes</a:t>
            </a:r>
          </a:p>
          <a:p>
            <a:r>
              <a:rPr lang="en-US" altLang="en-US" dirty="0"/>
              <a:t>Present in toasters through ships, spacecraft, game machines, TVs and industrial control systems</a:t>
            </a:r>
          </a:p>
          <a:p>
            <a:r>
              <a:rPr lang="en-US" altLang="en-US" dirty="0"/>
              <a:t>Born when fixed use computers for military became more general purpose and needed resource management and program control</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System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082403"/>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a:t>
            </a:r>
            <a:r>
              <a:rPr lang="en-US" altLang="ja-JP" b="1" dirty="0">
                <a:solidFill>
                  <a:srgbClr val="3366FF"/>
                </a:solidFill>
              </a:rPr>
              <a:t>, </a:t>
            </a:r>
            <a:r>
              <a:rPr lang="en-US" altLang="ja-JP" dirty="0"/>
              <a:t>which is part of the operating system</a:t>
            </a:r>
          </a:p>
          <a:p>
            <a:r>
              <a:rPr lang="en-US" altLang="ja-JP" dirty="0"/>
              <a:t>Everything else is either</a:t>
            </a:r>
          </a:p>
          <a:p>
            <a:pPr lvl="1"/>
            <a:r>
              <a:rPr lang="en-US" altLang="ja-JP" dirty="0"/>
              <a:t>A </a:t>
            </a:r>
            <a:r>
              <a:rPr lang="en-US" altLang="ja-JP" b="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dirty="0">
                <a:solidFill>
                  <a:srgbClr val="006699"/>
                </a:solidFill>
                <a:latin typeface="+mj-lt"/>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Overview of Computer System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026160"/>
            <a:ext cx="7639050" cy="4555173"/>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2844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a:t>
            </a:r>
            <a:r>
              <a:rPr lang="en-US" altLang="en-US" b="1" dirty="0">
                <a:solidFill>
                  <a:srgbClr val="3366FF"/>
                </a:solidFill>
              </a:rPr>
              <a:t> </a:t>
            </a:r>
            <a:r>
              <a:rPr lang="en-US" altLang="en-US" b="1" dirty="0">
                <a:solidFill>
                  <a:srgbClr val="006699"/>
                </a:solidFill>
                <a:latin typeface="+mj-lt"/>
              </a:rPr>
              <a:t>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a:t>
            </a:r>
            <a:r>
              <a:rPr lang="en-US" altLang="en-US" i="1" dirty="0"/>
              <a:t> </a:t>
            </a:r>
            <a:r>
              <a:rPr lang="en-US" altLang="en-US" b="1" dirty="0">
                <a:solidFill>
                  <a:srgbClr val="006699"/>
                </a:solidFill>
                <a:latin typeface="+mj-lt"/>
              </a:rPr>
              <a:t>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a:t>
            </a:r>
            <a:r>
              <a:rPr lang="en-US" altLang="en-US" dirty="0"/>
              <a:t> 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a:t>
            </a:r>
            <a:r>
              <a:rPr lang="en-US" altLang="en-US" b="1" dirty="0">
                <a:solidFill>
                  <a:srgbClr val="3366FF"/>
                </a:solidFill>
              </a:rPr>
              <a:t> </a:t>
            </a:r>
            <a:r>
              <a:rPr lang="en-US" altLang="en-US" b="1" dirty="0">
                <a:solidFill>
                  <a:srgbClr val="006699"/>
                </a:solidFill>
                <a:latin typeface="+mj-lt"/>
              </a:rPr>
              <a:t>driven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dirty="0"/>
              <a:t>Outline</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dirty="0"/>
              <a:t>What Operating Systems Do</a:t>
            </a:r>
          </a:p>
          <a:p>
            <a:r>
              <a:rPr lang="en-US" altLang="en-US" dirty="0"/>
              <a:t>Computer-System Organization</a:t>
            </a:r>
          </a:p>
          <a:p>
            <a:r>
              <a:rPr lang="en-US" altLang="en-US" dirty="0"/>
              <a:t>Computer-System Architecture</a:t>
            </a:r>
          </a:p>
          <a:p>
            <a:r>
              <a:rPr lang="en-US" altLang="en-US" dirty="0"/>
              <a:t>Operating-System Operations</a:t>
            </a:r>
          </a:p>
          <a:p>
            <a:r>
              <a:rPr lang="en-US" altLang="en-US" dirty="0"/>
              <a:t>Resource Management</a:t>
            </a:r>
          </a:p>
          <a:p>
            <a:r>
              <a:rPr lang="en-US" altLang="en-US" dirty="0"/>
              <a:t>Security and Protection</a:t>
            </a:r>
          </a:p>
          <a:p>
            <a:r>
              <a:rPr lang="en-US" altLang="en-US" dirty="0"/>
              <a:t>Virtualization</a:t>
            </a:r>
          </a:p>
          <a:p>
            <a:r>
              <a:rPr lang="en-US" altLang="en-US" dirty="0"/>
              <a:t>Distributed Systems</a:t>
            </a:r>
          </a:p>
          <a:p>
            <a:r>
              <a:rPr lang="en-US" altLang="en-US" dirty="0"/>
              <a:t>Kernel Data Structures</a:t>
            </a:r>
          </a:p>
          <a:p>
            <a:r>
              <a:rPr lang="en-US" altLang="en-US" dirty="0"/>
              <a:t>Computing Environments</a:t>
            </a:r>
          </a:p>
          <a:p>
            <a:r>
              <a:rPr lang="en-US" altLang="en-US" dirty="0"/>
              <a:t>Free/Libre and Open-Source Operating Systems</a:t>
            </a:r>
          </a:p>
          <a:p>
            <a:pPr>
              <a:buFont typeface="Monotype Sorts" pitchFamily="-84" charset="2"/>
              <a:buNone/>
            </a:pPr>
            <a:endParaRPr lang="en-US" altLang="en-US" dirty="0"/>
          </a:p>
          <a:p>
            <a:endParaRPr lang="en-US"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a:t>
            </a:r>
            <a:r>
              <a:rPr lang="en-US" altLang="en-US" b="1" dirty="0">
                <a:solidFill>
                  <a:srgbClr val="3366FF"/>
                </a:solidFill>
              </a:rPr>
              <a:t> </a:t>
            </a:r>
            <a:r>
              <a:rPr lang="en-US" altLang="en-US" b="1" dirty="0">
                <a:solidFill>
                  <a:srgbClr val="006699"/>
                </a:solidFill>
                <a:latin typeface="+mj-lt"/>
              </a:rPr>
              <a:t>call</a:t>
            </a:r>
            <a:r>
              <a:rPr lang="en-US" altLang="en-US" b="1" dirty="0">
                <a:solidFill>
                  <a:srgbClr val="3366FF"/>
                </a:solidFill>
              </a:rPr>
              <a:t>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a:t>
            </a:r>
            <a:r>
              <a:rPr lang="en-US" altLang="en-US" b="1" dirty="0">
                <a:solidFill>
                  <a:srgbClr val="3366FF"/>
                </a:solidFill>
              </a:rPr>
              <a:t> </a:t>
            </a:r>
            <a:r>
              <a:rPr lang="en-US" altLang="en-US" b="1" dirty="0">
                <a:solidFill>
                  <a:srgbClr val="006699"/>
                </a:solidFill>
                <a:latin typeface="+mj-lt"/>
              </a:rPr>
              <a:t>table</a:t>
            </a:r>
            <a:r>
              <a:rPr lang="en-US" altLang="en-US" b="1" dirty="0">
                <a:solidFill>
                  <a:srgbClr val="3366FF"/>
                </a:solidFill>
              </a:rPr>
              <a:t>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program</a:t>
            </a:r>
            <a:r>
              <a:rPr lang="en-US" altLang="en-US" dirty="0">
                <a:solidFill>
                  <a:srgbClr val="3366FF"/>
                </a:solidFill>
              </a:rPr>
              <a:t> </a:t>
            </a:r>
            <a:r>
              <a:rPr lang="en-US" altLang="en-US" dirty="0"/>
              <a:t>is loaded at power-up or reboot</a:t>
            </a:r>
          </a:p>
          <a:p>
            <a:r>
              <a:rPr lang="en-US" altLang="en-US" dirty="0"/>
              <a:t>Typically stored in ROM or EPROM, generally known as </a:t>
            </a:r>
            <a:r>
              <a:rPr lang="en-US" altLang="en-US" b="1" dirty="0">
                <a:solidFill>
                  <a:srgbClr val="006699"/>
                </a:solidFill>
                <a:latin typeface="+mj-lt"/>
              </a:rPr>
              <a:t>firmware</a:t>
            </a:r>
          </a:p>
          <a:p>
            <a:r>
              <a:rPr lang="en-US" altLang="en-US" dirty="0"/>
              <a:t>Initializes all aspects of system</a:t>
            </a:r>
          </a:p>
          <a:p>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Storage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dirty="0"/>
              <a:t>Main memory – only large storage media that the CPU can access directly</a:t>
            </a:r>
          </a:p>
          <a:p>
            <a:pPr lvl="1"/>
            <a:r>
              <a:rPr lang="en-US" altLang="en-US" dirty="0"/>
              <a:t>Typically, </a:t>
            </a:r>
            <a:r>
              <a:rPr lang="en-US" altLang="en-US" b="1" dirty="0">
                <a:solidFill>
                  <a:srgbClr val="006699"/>
                </a:solidFill>
                <a:latin typeface="+mj-lt"/>
              </a:rPr>
              <a:t>volatile</a:t>
            </a:r>
          </a:p>
          <a:p>
            <a:pPr lvl="1"/>
            <a:r>
              <a:rPr lang="en-US" altLang="en-US" dirty="0"/>
              <a:t>Typically,</a:t>
            </a:r>
            <a:r>
              <a:rPr lang="en-US" altLang="en-US" b="1" dirty="0">
                <a:solidFill>
                  <a:srgbClr val="3366FF"/>
                </a:solidFill>
              </a:rPr>
              <a:t> </a:t>
            </a:r>
            <a:r>
              <a:rPr lang="en-US" altLang="en-US" b="1" dirty="0">
                <a:solidFill>
                  <a:srgbClr val="006699"/>
                </a:solidFill>
                <a:latin typeface="+mj-lt"/>
              </a:rPr>
              <a:t>random-access</a:t>
            </a:r>
            <a:r>
              <a:rPr lang="en-US" altLang="en-US" b="1" dirty="0">
                <a:solidFill>
                  <a:srgbClr val="3366FF"/>
                </a:solidFill>
              </a:rPr>
              <a:t> </a:t>
            </a:r>
            <a:r>
              <a:rPr lang="en-US" altLang="en-US" b="1" dirty="0">
                <a:solidFill>
                  <a:srgbClr val="006699"/>
                </a:solidFill>
                <a:latin typeface="+mj-lt"/>
              </a:rPr>
              <a:t>memory</a:t>
            </a:r>
            <a:r>
              <a:rPr lang="en-US" altLang="en-US" b="1" dirty="0">
                <a:solidFill>
                  <a:srgbClr val="3366FF"/>
                </a:solidFill>
              </a:rPr>
              <a:t> </a:t>
            </a:r>
            <a:r>
              <a:rPr lang="en-US" altLang="en-US" dirty="0"/>
              <a:t>in the form of </a:t>
            </a:r>
            <a:r>
              <a:rPr lang="en-US" altLang="en-US" b="1" dirty="0">
                <a:solidFill>
                  <a:srgbClr val="006699"/>
                </a:solidFill>
                <a:latin typeface="+mj-lt"/>
              </a:rPr>
              <a:t>Dynamic</a:t>
            </a:r>
            <a:r>
              <a:rPr lang="en-US" altLang="en-US" b="1" dirty="0">
                <a:solidFill>
                  <a:srgbClr val="3366FF"/>
                </a:solidFill>
              </a:rPr>
              <a:t> </a:t>
            </a:r>
            <a:r>
              <a:rPr lang="en-US" altLang="en-US" b="1" dirty="0">
                <a:solidFill>
                  <a:srgbClr val="006699"/>
                </a:solidFill>
                <a:latin typeface="+mj-lt"/>
              </a:rPr>
              <a:t>Random-access</a:t>
            </a:r>
            <a:r>
              <a:rPr lang="en-US" altLang="en-US" b="1" dirty="0">
                <a:solidFill>
                  <a:srgbClr val="3366FF"/>
                </a:solidFill>
              </a:rPr>
              <a:t> </a:t>
            </a:r>
            <a:r>
              <a:rPr lang="en-US" altLang="en-US" b="1" dirty="0">
                <a:solidFill>
                  <a:srgbClr val="006699"/>
                </a:solidFill>
                <a:latin typeface="+mj-lt"/>
              </a:rPr>
              <a:t>Memory</a:t>
            </a:r>
            <a:r>
              <a:rPr lang="en-US" altLang="en-US" b="1" dirty="0">
                <a:solidFill>
                  <a:srgbClr val="3366FF"/>
                </a:solidFill>
              </a:rPr>
              <a:t> </a:t>
            </a:r>
            <a:r>
              <a:rPr lang="en-US" altLang="en-US" dirty="0"/>
              <a:t>(</a:t>
            </a:r>
            <a:r>
              <a:rPr lang="en-US" altLang="en-US" b="1" dirty="0">
                <a:solidFill>
                  <a:srgbClr val="006699"/>
                </a:solidFill>
                <a:latin typeface="+mj-lt"/>
              </a:rPr>
              <a:t>DRAM</a:t>
            </a:r>
            <a:r>
              <a:rPr lang="en-US" altLang="en-US" dirty="0"/>
              <a:t>)</a:t>
            </a:r>
          </a:p>
          <a:p>
            <a:r>
              <a:rPr lang="en-US" altLang="en-US" dirty="0"/>
              <a:t>Secondary storage – extension of main </a:t>
            </a:r>
            <a:r>
              <a:rPr lang="en-US" altLang="en-US" b="1" dirty="0">
                <a:solidFill>
                  <a:srgbClr val="006699"/>
                </a:solidFill>
                <a:latin typeface="+mj-lt"/>
              </a:rPr>
              <a:t>memory</a:t>
            </a:r>
            <a:r>
              <a:rPr lang="en-US" altLang="en-US" dirty="0"/>
              <a:t> that provides large </a:t>
            </a:r>
            <a:r>
              <a:rPr lang="en-US" altLang="en-US" b="1" dirty="0">
                <a:solidFill>
                  <a:srgbClr val="006699"/>
                </a:solidFill>
                <a:latin typeface="+mj-lt"/>
              </a:rPr>
              <a:t>nonvolatile</a:t>
            </a:r>
            <a:r>
              <a:rPr lang="en-US" altLang="en-US" dirty="0">
                <a:solidFill>
                  <a:srgbClr val="0000FF"/>
                </a:solidFill>
              </a:rPr>
              <a:t> </a:t>
            </a:r>
            <a:r>
              <a:rPr lang="en-US" altLang="en-US"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a:t>
            </a:r>
            <a:r>
              <a:rPr lang="en-US" altLang="en-US" b="1" dirty="0">
                <a:solidFill>
                  <a:srgbClr val="3366FF"/>
                </a:solidFill>
              </a:rPr>
              <a:t> </a:t>
            </a:r>
            <a:r>
              <a:rPr lang="en-US" altLang="en-US" b="1" dirty="0">
                <a:solidFill>
                  <a:srgbClr val="006699"/>
                </a:solidFill>
                <a:latin typeface="+mj-lt"/>
              </a:rPr>
              <a:t>Disk</a:t>
            </a:r>
            <a:r>
              <a:rPr lang="en-US" altLang="en-US" b="1" dirty="0">
                <a:solidFill>
                  <a:srgbClr val="3366FF"/>
                </a:solidFill>
              </a:rPr>
              <a:t> </a:t>
            </a:r>
            <a:r>
              <a:rPr lang="en-US" altLang="en-US" b="1" dirty="0">
                <a:solidFill>
                  <a:srgbClr val="006699"/>
                </a:solidFill>
                <a:latin typeface="+mj-lt"/>
              </a:rPr>
              <a:t>Drives</a:t>
            </a:r>
            <a:r>
              <a:rPr lang="en-US" altLang="en-US" b="1" dirty="0">
                <a:solidFill>
                  <a:srgbClr val="3366FF"/>
                </a:solidFill>
              </a:rPr>
              <a:t> </a:t>
            </a:r>
            <a:r>
              <a:rPr lang="en-US" altLang="en-US" dirty="0"/>
              <a:t>(</a:t>
            </a:r>
            <a:r>
              <a:rPr lang="en-US" altLang="en-US" b="1" dirty="0">
                <a:solidFill>
                  <a:srgbClr val="006699"/>
                </a:solidFill>
                <a:latin typeface="+mj-lt"/>
              </a:rPr>
              <a:t>HDD</a:t>
            </a:r>
            <a:r>
              <a:rPr lang="en-US" altLang="en-US" dirty="0"/>
              <a:t>) – rigid metal or glass platters covered with magnetic recording material </a:t>
            </a:r>
          </a:p>
          <a:p>
            <a:pPr lvl="1"/>
            <a:r>
              <a:rPr lang="en-US" altLang="en-US" dirty="0"/>
              <a:t>Disk surface is logically divided into </a:t>
            </a:r>
            <a:r>
              <a:rPr lang="en-US" altLang="en-US" b="1" dirty="0">
                <a:solidFill>
                  <a:srgbClr val="006699"/>
                </a:solidFill>
                <a:latin typeface="+mj-lt"/>
              </a:rPr>
              <a:t>tracks</a:t>
            </a:r>
            <a:r>
              <a:rPr lang="en-US" altLang="en-US" dirty="0"/>
              <a:t>, which are subdivided into </a:t>
            </a:r>
            <a:r>
              <a:rPr lang="en-US" altLang="en-US" b="1" dirty="0">
                <a:solidFill>
                  <a:srgbClr val="006699"/>
                </a:solidFill>
                <a:latin typeface="+mj-lt"/>
              </a:rPr>
              <a:t>sectors</a:t>
            </a:r>
          </a:p>
          <a:p>
            <a:pPr lvl="1"/>
            <a:r>
              <a:rPr lang="en-US" altLang="en-US" dirty="0"/>
              <a:t>The </a:t>
            </a:r>
            <a:r>
              <a:rPr lang="en-US" altLang="en-US" b="1" dirty="0">
                <a:solidFill>
                  <a:srgbClr val="006699"/>
                </a:solidFill>
                <a:latin typeface="+mj-lt"/>
              </a:rPr>
              <a:t>disk</a:t>
            </a:r>
            <a:r>
              <a:rPr lang="en-US" altLang="en-US" b="1" dirty="0">
                <a:solidFill>
                  <a:srgbClr val="3366FF"/>
                </a:solidFill>
              </a:rPr>
              <a:t> </a:t>
            </a:r>
            <a:r>
              <a:rPr lang="en-US" altLang="en-US" b="1" dirty="0">
                <a:solidFill>
                  <a:srgbClr val="006699"/>
                </a:solidFill>
                <a:latin typeface="+mj-lt"/>
              </a:rPr>
              <a:t>controller</a:t>
            </a:r>
            <a:r>
              <a:rPr lang="en-US" altLang="en-US" b="1" dirty="0">
                <a:solidFill>
                  <a:srgbClr val="3366FF"/>
                </a:solidFill>
              </a:rPr>
              <a:t> </a:t>
            </a:r>
            <a:r>
              <a:rPr lang="en-US" altLang="en-US" dirty="0"/>
              <a:t>determines the logical interaction between the device and the computer </a:t>
            </a:r>
          </a:p>
          <a:p>
            <a:r>
              <a:rPr lang="en-US" altLang="en-US" b="1" dirty="0">
                <a:solidFill>
                  <a:srgbClr val="006699"/>
                </a:solidFill>
                <a:latin typeface="+mj-lt"/>
              </a:rPr>
              <a:t>Non-volatile</a:t>
            </a:r>
            <a:r>
              <a:rPr lang="en-US" altLang="en-US" b="1" dirty="0">
                <a:solidFill>
                  <a:srgbClr val="3366FF"/>
                </a:solidFill>
              </a:rPr>
              <a:t> </a:t>
            </a:r>
            <a:r>
              <a:rPr lang="en-US" altLang="en-US" b="1" dirty="0">
                <a:solidFill>
                  <a:srgbClr val="006699"/>
                </a:solidFill>
                <a:latin typeface="+mj-lt"/>
              </a:rPr>
              <a:t>memory</a:t>
            </a:r>
            <a:r>
              <a:rPr lang="en-US" altLang="en-US" dirty="0"/>
              <a:t> (</a:t>
            </a:r>
            <a:r>
              <a:rPr lang="en-US" altLang="en-US" b="1" dirty="0">
                <a:solidFill>
                  <a:srgbClr val="006699"/>
                </a:solidFill>
                <a:latin typeface="+mj-lt"/>
              </a:rPr>
              <a:t>NVM</a:t>
            </a:r>
            <a:r>
              <a:rPr lang="en-US" altLang="en-US" dirty="0"/>
              <a:t>)</a:t>
            </a:r>
            <a:r>
              <a:rPr lang="en-US" altLang="en-US" b="1" dirty="0">
                <a:solidFill>
                  <a:srgbClr val="3366FF"/>
                </a:solidFill>
              </a:rPr>
              <a:t> </a:t>
            </a:r>
            <a:r>
              <a:rPr lang="en-US" altLang="en-US" dirty="0"/>
              <a:t>devices– faster than hard disks, nonvolatile</a:t>
            </a:r>
          </a:p>
          <a:p>
            <a:pPr lvl="1"/>
            <a:r>
              <a:rPr lang="en-US" altLang="en-US" dirty="0"/>
              <a:t>Various technologies</a:t>
            </a:r>
          </a:p>
          <a:p>
            <a:pPr lvl="1"/>
            <a:r>
              <a:rPr lang="en-US" altLang="en-US" dirty="0"/>
              <a:t>Becoming more popular as capacity and performance increases, price drops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760413"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600" b="1" dirty="0">
                <a:solidFill>
                  <a:srgbClr val="006699"/>
                </a:solidFill>
                <a:latin typeface="+mj-lt"/>
              </a:rPr>
              <a:t>bit</a:t>
            </a:r>
            <a:r>
              <a:rPr kumimoji="1" lang="en-US" b="1" dirty="0">
                <a:solidFill>
                  <a:srgbClr val="006699"/>
                </a:solidFill>
                <a:latin typeface="+mj-lt"/>
              </a:rPr>
              <a:t> </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6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6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a:t>
            </a:r>
            <a:r>
              <a:rPr lang="en-US" sz="1400" b="1" dirty="0"/>
              <a:t>er</a:t>
            </a:r>
            <a:r>
              <a:rPr lang="en-US" sz="1400" dirty="0"/>
              <a:t>ally</a:t>
            </a:r>
          </a:p>
          <a:p>
            <a:pPr>
              <a:defRPr/>
            </a:pPr>
            <a:r>
              <a:rPr lang="en-US" sz="1400" dirty="0"/>
              <a:t>measured and manipulated in bytes and collections of bytes. A </a:t>
            </a:r>
            <a:r>
              <a:rPr kumimoji="1" lang="en-US" sz="1600" b="1" dirty="0">
                <a:solidFill>
                  <a:srgbClr val="006699"/>
                </a:solidFill>
                <a:latin typeface="+mj-lt"/>
              </a:rPr>
              <a:t>kilobyte</a:t>
            </a:r>
            <a:r>
              <a:rPr lang="en-US" sz="1400" dirty="0"/>
              <a:t> , or</a:t>
            </a:r>
          </a:p>
          <a:p>
            <a:pPr>
              <a:defRPr/>
            </a:pPr>
            <a:r>
              <a:rPr lang="en-US" sz="1400" dirty="0"/>
              <a:t>KB , is 1,024 bytes; a </a:t>
            </a:r>
            <a:r>
              <a:rPr kumimoji="1" lang="en-US" sz="1600" b="1" dirty="0">
                <a:solidFill>
                  <a:srgbClr val="006699"/>
                </a:solidFill>
                <a:latin typeface="+mj-lt"/>
              </a:rPr>
              <a:t>megabyte</a:t>
            </a:r>
            <a:r>
              <a:rPr lang="en-US" sz="1400" dirty="0"/>
              <a:t> , or </a:t>
            </a:r>
            <a:r>
              <a:rPr kumimoji="1" lang="en-US" sz="1600" b="1" dirty="0">
                <a:solidFill>
                  <a:srgbClr val="006699"/>
                </a:solidFill>
                <a:latin typeface="+mj-lt"/>
              </a:rPr>
              <a:t>MB</a:t>
            </a:r>
            <a:r>
              <a:rPr lang="en-US" sz="1400" dirty="0"/>
              <a:t> , is 1,024</a:t>
            </a:r>
            <a:r>
              <a:rPr lang="en-US" sz="1400" baseline="30000" dirty="0"/>
              <a:t>2</a:t>
            </a:r>
            <a:r>
              <a:rPr lang="en-US" sz="1400" dirty="0"/>
              <a:t>  bytes; a </a:t>
            </a:r>
            <a:r>
              <a:rPr kumimoji="1" lang="en-US" sz="1600" b="1" dirty="0">
                <a:solidFill>
                  <a:srgbClr val="006699"/>
                </a:solidFill>
                <a:latin typeface="+mj-lt"/>
              </a:rPr>
              <a:t>gigabyte</a:t>
            </a:r>
            <a:r>
              <a:rPr lang="en-US" sz="1400" dirty="0"/>
              <a:t> , or GB , is</a:t>
            </a:r>
          </a:p>
          <a:p>
            <a:pPr>
              <a:defRPr/>
            </a:pPr>
            <a:r>
              <a:rPr lang="en-US" sz="1400" dirty="0"/>
              <a:t>1,024</a:t>
            </a:r>
            <a:r>
              <a:rPr lang="en-US" sz="1400" baseline="30000" dirty="0"/>
              <a:t>3</a:t>
            </a:r>
            <a:r>
              <a:rPr lang="en-US" sz="1400" dirty="0"/>
              <a:t>  bytes; a </a:t>
            </a:r>
            <a:r>
              <a:rPr kumimoji="1" lang="en-US" sz="1600" b="1" dirty="0">
                <a:solidFill>
                  <a:srgbClr val="006699"/>
                </a:solidFill>
                <a:latin typeface="+mj-lt"/>
              </a:rPr>
              <a:t>terabyte</a:t>
            </a:r>
            <a:r>
              <a:rPr lang="en-US" sz="1400" dirty="0"/>
              <a:t> , or </a:t>
            </a:r>
            <a:r>
              <a:rPr kumimoji="1" lang="en-US" sz="1600" b="1" dirty="0">
                <a:solidFill>
                  <a:srgbClr val="006699"/>
                </a:solidFill>
                <a:latin typeface="+mj-lt"/>
              </a:rPr>
              <a:t>TB</a:t>
            </a:r>
            <a:r>
              <a:rPr lang="en-US" sz="1400" dirty="0"/>
              <a:t> , is 1,024</a:t>
            </a:r>
            <a:r>
              <a:rPr lang="en-US" sz="1400" baseline="30000" dirty="0"/>
              <a:t>4</a:t>
            </a:r>
            <a:r>
              <a:rPr lang="en-US" sz="1400" dirty="0"/>
              <a:t>  bytes; and a </a:t>
            </a:r>
            <a:r>
              <a:rPr kumimoji="1" lang="en-US" sz="1600" b="1" dirty="0">
                <a:solidFill>
                  <a:srgbClr val="006699"/>
                </a:solidFill>
                <a:latin typeface="+mj-lt"/>
              </a:rPr>
              <a:t>petabyte</a:t>
            </a:r>
            <a:r>
              <a:rPr lang="en-US" sz="1400" dirty="0"/>
              <a:t> , or </a:t>
            </a:r>
            <a:r>
              <a:rPr kumimoji="1" lang="en-US" sz="1600" b="1" dirty="0">
                <a:solidFill>
                  <a:srgbClr val="006699"/>
                </a:solidFill>
                <a:latin typeface="+mj-lt"/>
              </a:rPr>
              <a:t>PB</a:t>
            </a:r>
            <a:r>
              <a:rPr lang="en-US" sz="1400" dirty="0"/>
              <a:t> ,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sz="1600" b="1" kern="1200" dirty="0">
                <a:solidFill>
                  <a:srgbClr val="006699"/>
                </a:solidFill>
                <a:latin typeface="+mj-lt"/>
                <a:cs typeface="+mn-cs"/>
              </a:rPr>
              <a:t>Caching</a:t>
            </a:r>
            <a:r>
              <a:rPr lang="en-US" altLang="en-US" dirty="0"/>
              <a:t> – copying information into faster storage system; main memory can be viewed as a cache for secondary storage</a:t>
            </a:r>
          </a:p>
          <a:p>
            <a:r>
              <a:rPr lang="en-US" altLang="en-US" sz="1600" b="1" kern="1200" dirty="0">
                <a:solidFill>
                  <a:srgbClr val="006699"/>
                </a:solidFill>
                <a:latin typeface="+mj-lt"/>
                <a:cs typeface="+mn-cs"/>
              </a:rPr>
              <a:t>Device</a:t>
            </a:r>
            <a:r>
              <a:rPr lang="en-US" altLang="en-US" b="1" dirty="0">
                <a:solidFill>
                  <a:srgbClr val="3366FF"/>
                </a:solidFill>
              </a:rPr>
              <a:t> </a:t>
            </a:r>
            <a:r>
              <a:rPr lang="en-US" altLang="en-US" sz="1600" b="1" kern="1200" dirty="0">
                <a:solidFill>
                  <a:srgbClr val="006699"/>
                </a:solidFill>
                <a:latin typeface="+mj-lt"/>
                <a:cs typeface="+mn-cs"/>
              </a:rPr>
              <a:t>Driver</a:t>
            </a:r>
            <a:r>
              <a:rPr lang="en-US" altLang="en-US" b="1" dirty="0">
                <a:solidFill>
                  <a:srgbClr val="3366FF"/>
                </a:solidFill>
              </a:rPr>
              <a:t>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9"/>
            <a:ext cx="7372350" cy="4506912"/>
          </a:xfrm>
        </p:spPr>
        <p:txBody>
          <a:bodyPr/>
          <a:lstStyle/>
          <a:p>
            <a:r>
              <a:rPr lang="en-US" altLang="en-US" dirty="0"/>
              <a:t>Describe the general organization of a computer system and the role of interrupts</a:t>
            </a:r>
          </a:p>
          <a:p>
            <a:r>
              <a:rPr lang="en-US" altLang="en-US" dirty="0"/>
              <a:t>Describe the components in a modern, multiprocessor computer system</a:t>
            </a:r>
          </a:p>
          <a:p>
            <a:r>
              <a:rPr lang="en-US" altLang="en-US" dirty="0"/>
              <a:t>Illustrate the transition from user mode to kernel mode</a:t>
            </a:r>
          </a:p>
          <a:p>
            <a:r>
              <a:rPr lang="en-US" altLang="en-US" dirty="0"/>
              <a:t>Discuss how operating systems are used in various computing environments</a:t>
            </a:r>
          </a:p>
          <a:p>
            <a:r>
              <a:rPr lang="en-US" altLang="en-US" dirty="0"/>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kern="1200" dirty="0">
                <a:solidFill>
                  <a:srgbClr val="006699"/>
                </a:solidFill>
                <a:latin typeface="+mj-lt"/>
                <a:cs typeface="+mn-cs"/>
              </a:rPr>
              <a:t>system</a:t>
            </a:r>
            <a:r>
              <a:rPr lang="en-US" altLang="en-US" b="1" dirty="0">
                <a:solidFill>
                  <a:srgbClr val="3366FF"/>
                </a:solidFill>
              </a:rPr>
              <a:t> </a:t>
            </a:r>
            <a:r>
              <a:rPr lang="en-US" altLang="en-US" b="1" kern="1200" dirty="0">
                <a:solidFill>
                  <a:srgbClr val="006699"/>
                </a:solidFill>
                <a:latin typeface="+mj-lt"/>
                <a:cs typeface="+mn-cs"/>
              </a:rPr>
              <a:t>daemons</a:t>
            </a:r>
            <a:r>
              <a:rPr lang="en-US" altLang="en-US" b="1" dirty="0">
                <a:solidFill>
                  <a:srgbClr val="3366FF"/>
                </a:solidFill>
              </a:rPr>
              <a:t>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kern="1200" dirty="0">
                <a:solidFill>
                  <a:srgbClr val="006699"/>
                </a:solidFill>
                <a:latin typeface="+mj-lt"/>
                <a:cs typeface="+mn-cs"/>
              </a:rPr>
              <a:t>interrupt</a:t>
            </a:r>
            <a:r>
              <a:rPr lang="en-US" altLang="en-US" b="1" dirty="0">
                <a:solidFill>
                  <a:srgbClr val="3366FF"/>
                </a:solidFill>
              </a:rPr>
              <a:t> </a:t>
            </a:r>
            <a:r>
              <a:rPr lang="en-US" altLang="en-US" b="1" kern="1200" dirty="0">
                <a:solidFill>
                  <a:srgbClr val="006699"/>
                </a:solidFill>
                <a:latin typeface="+mj-lt"/>
                <a:cs typeface="+mn-cs"/>
              </a:rPr>
              <a:t>driven</a:t>
            </a:r>
            <a:r>
              <a:rPr lang="en-US" altLang="en-US" b="1" dirty="0">
                <a:solidFill>
                  <a:srgbClr val="3366FF"/>
                </a:solidFill>
              </a:rPr>
              <a:t>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kern="1200" dirty="0">
                <a:solidFill>
                  <a:srgbClr val="006699"/>
                </a:solidFill>
                <a:latin typeface="+mj-lt"/>
                <a:cs typeface="+mn-cs"/>
              </a:rPr>
              <a:t>exception</a:t>
            </a:r>
            <a:r>
              <a:rPr lang="en-US" altLang="en-US" b="1" dirty="0">
                <a:solidFill>
                  <a:srgbClr val="3366FF"/>
                </a:solidFill>
              </a:rPr>
              <a:t> </a:t>
            </a:r>
            <a:r>
              <a:rPr lang="en-US" altLang="en-US" dirty="0"/>
              <a:t>or </a:t>
            </a:r>
            <a:r>
              <a:rPr lang="en-US" altLang="en-US" b="1" kern="1200" dirty="0">
                <a:solidFill>
                  <a:srgbClr val="006699"/>
                </a:solidFill>
                <a:latin typeface="+mj-lt"/>
                <a:cs typeface="+mn-cs"/>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kern="1200" dirty="0">
                <a:solidFill>
                  <a:srgbClr val="006699"/>
                </a:solidFill>
                <a:latin typeface="+mj-lt"/>
                <a:cs typeface="+mn-cs"/>
              </a:rPr>
              <a:t>system</a:t>
            </a:r>
            <a:r>
              <a:rPr lang="en-US" altLang="en-US" b="1" dirty="0">
                <a:solidFill>
                  <a:srgbClr val="3366FF"/>
                </a:solidFill>
              </a:rPr>
              <a:t> </a:t>
            </a:r>
            <a:r>
              <a:rPr lang="en-US" altLang="en-US" b="1" kern="1200" dirty="0">
                <a:solidFill>
                  <a:srgbClr val="006699"/>
                </a:solidFill>
                <a:latin typeface="+mj-lt"/>
                <a:cs typeface="+mn-cs"/>
              </a:rPr>
              <a:t>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1136586"/>
            <a:ext cx="6585389" cy="3873159"/>
          </a:xfrm>
        </p:spPr>
        <p:txBody>
          <a:bodyPr/>
          <a:lstStyle/>
          <a:p>
            <a:pPr>
              <a:lnSpc>
                <a:spcPct val="90000"/>
              </a:lnSpc>
            </a:pPr>
            <a:r>
              <a:rPr lang="en-US" altLang="en-US" dirty="0"/>
              <a:t>Single user cannot always keep CPU and I/O devices busy </a:t>
            </a:r>
          </a:p>
          <a:p>
            <a:pPr>
              <a:lnSpc>
                <a:spcPct val="90000"/>
              </a:lnSpc>
            </a:pPr>
            <a:r>
              <a:rPr lang="en-US" altLang="en-US" dirty="0"/>
              <a:t>Multiprogramming organizes jobs (code and data) so CPU always has one to execute</a:t>
            </a:r>
          </a:p>
          <a:p>
            <a:pPr>
              <a:lnSpc>
                <a:spcPct val="90000"/>
              </a:lnSpc>
            </a:pPr>
            <a:r>
              <a:rPr lang="en-US" altLang="en-US" dirty="0"/>
              <a:t>A subset of total jobs in system is kept in memory</a:t>
            </a:r>
          </a:p>
          <a:p>
            <a:pPr>
              <a:lnSpc>
                <a:spcPct val="90000"/>
              </a:lnSpc>
            </a:pPr>
            <a:r>
              <a:rPr lang="en-US" altLang="en-US" dirty="0"/>
              <a:t>One job selected and run via </a:t>
            </a:r>
            <a:r>
              <a:rPr lang="en-US" altLang="en-US" b="1" kern="1200" dirty="0">
                <a:solidFill>
                  <a:srgbClr val="006699"/>
                </a:solidFill>
                <a:latin typeface="+mj-lt"/>
                <a:cs typeface="+mn-cs"/>
              </a:rPr>
              <a:t>job</a:t>
            </a:r>
            <a:r>
              <a:rPr lang="en-US" altLang="en-US" b="1" dirty="0">
                <a:solidFill>
                  <a:srgbClr val="3366FF"/>
                </a:solidFill>
              </a:rPr>
              <a:t> </a:t>
            </a:r>
            <a:r>
              <a:rPr lang="en-US" altLang="en-US" b="1" kern="1200" dirty="0">
                <a:solidFill>
                  <a:srgbClr val="006699"/>
                </a:solidFill>
                <a:latin typeface="+mj-lt"/>
                <a:cs typeface="+mn-cs"/>
              </a:rPr>
              <a:t>scheduling</a:t>
            </a:r>
          </a:p>
          <a:p>
            <a:pPr>
              <a:lnSpc>
                <a:spcPct val="90000"/>
              </a:lnSpc>
            </a:pPr>
            <a:r>
              <a:rPr lang="en-US" altLang="en-US"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1000399"/>
            <a:ext cx="7392784" cy="4417907"/>
          </a:xfrm>
        </p:spPr>
        <p:txBody>
          <a:bodyPr/>
          <a:lstStyle/>
          <a:p>
            <a:pPr>
              <a:lnSpc>
                <a:spcPct val="90000"/>
              </a:lnSpc>
            </a:pPr>
            <a:r>
              <a:rPr lang="en-US" altLang="en-US" dirty="0"/>
              <a:t>A logical extension of Batch systems– the CPU switches jobs so frequently that users can interact with each job while it is running, creating </a:t>
            </a:r>
            <a:r>
              <a:rPr lang="en-US" altLang="en-US" b="1" kern="1200" dirty="0">
                <a:solidFill>
                  <a:srgbClr val="006699"/>
                </a:solidFill>
                <a:latin typeface="+mj-lt"/>
                <a:cs typeface="+mn-cs"/>
              </a:rPr>
              <a:t>interactive</a:t>
            </a:r>
            <a:r>
              <a:rPr lang="en-US" altLang="en-US" dirty="0"/>
              <a:t> computing</a:t>
            </a:r>
          </a:p>
          <a:p>
            <a:pPr lvl="1">
              <a:lnSpc>
                <a:spcPct val="90000"/>
              </a:lnSpc>
            </a:pPr>
            <a:r>
              <a:rPr lang="en-US" altLang="en-US" b="1" kern="1200" dirty="0">
                <a:solidFill>
                  <a:srgbClr val="006699"/>
                </a:solidFill>
                <a:latin typeface="+mj-lt"/>
                <a:cs typeface="+mn-cs"/>
              </a:rPr>
              <a:t>Response</a:t>
            </a:r>
            <a:r>
              <a:rPr lang="en-US" altLang="en-US" b="1" dirty="0">
                <a:solidFill>
                  <a:srgbClr val="3366FF"/>
                </a:solidFill>
              </a:rPr>
              <a:t> </a:t>
            </a:r>
            <a:r>
              <a:rPr lang="en-US" altLang="en-US" b="1" kern="1200" dirty="0">
                <a:solidFill>
                  <a:srgbClr val="006699"/>
                </a:solidFill>
                <a:latin typeface="+mj-lt"/>
                <a:cs typeface="+mn-cs"/>
              </a:rPr>
              <a:t>time</a:t>
            </a:r>
            <a:r>
              <a:rPr lang="en-US" altLang="en-US" b="1" dirty="0">
                <a:solidFill>
                  <a:srgbClr val="3366FF"/>
                </a:solidFill>
              </a:rPr>
              <a:t> </a:t>
            </a:r>
            <a:r>
              <a:rPr lang="en-US" altLang="en-US" dirty="0"/>
              <a:t>should be &lt; 1 second</a:t>
            </a:r>
          </a:p>
          <a:p>
            <a:pPr lvl="1">
              <a:lnSpc>
                <a:spcPct val="90000"/>
              </a:lnSpc>
            </a:pPr>
            <a:r>
              <a:rPr lang="en-US" altLang="en-US" dirty="0"/>
              <a:t>Each user has at least one program executing in memory, which is called </a:t>
            </a:r>
            <a:r>
              <a:rPr lang="en-US" altLang="en-US" b="1" kern="1200" dirty="0">
                <a:solidFill>
                  <a:srgbClr val="006699"/>
                </a:solidFill>
                <a:latin typeface="+mj-lt"/>
                <a:cs typeface="+mn-cs"/>
                <a:sym typeface="Wingdings 3" panose="05040102010807070707" pitchFamily="18" charset="2"/>
              </a:rPr>
              <a:t>process</a:t>
            </a:r>
          </a:p>
          <a:p>
            <a:pPr lvl="1">
              <a:lnSpc>
                <a:spcPct val="90000"/>
              </a:lnSpc>
            </a:pPr>
            <a:r>
              <a:rPr lang="en-US" altLang="en-US" dirty="0">
                <a:sym typeface="Wingdings 3" panose="05040102010807070707" pitchFamily="18" charset="2"/>
              </a:rPr>
              <a:t>If several jobs ready to run at the same time  </a:t>
            </a:r>
            <a:r>
              <a:rPr lang="en-US" altLang="en-US" b="1" kern="1200" dirty="0">
                <a:solidFill>
                  <a:srgbClr val="006699"/>
                </a:solidFill>
                <a:latin typeface="+mj-lt"/>
                <a:cs typeface="+mn-cs"/>
                <a:sym typeface="Wingdings 3" panose="05040102010807070707" pitchFamily="18" charset="2"/>
              </a:rPr>
              <a:t>CPU</a:t>
            </a:r>
            <a:r>
              <a:rPr lang="en-US" altLang="en-US" b="1" dirty="0">
                <a:solidFill>
                  <a:srgbClr val="3366FF"/>
                </a:solidFill>
                <a:sym typeface="Wingdings 3" panose="05040102010807070707" pitchFamily="18" charset="2"/>
              </a:rPr>
              <a:t> </a:t>
            </a:r>
            <a:r>
              <a:rPr lang="en-US" altLang="en-US" b="1" kern="1200" dirty="0">
                <a:solidFill>
                  <a:srgbClr val="006699"/>
                </a:solidFill>
                <a:latin typeface="+mj-lt"/>
                <a:cs typeface="+mn-cs"/>
                <a:sym typeface="Wingdings 3" panose="05040102010807070707" pitchFamily="18" charset="2"/>
              </a:rPr>
              <a:t>scheduling</a:t>
            </a:r>
          </a:p>
          <a:p>
            <a:pPr lvl="1">
              <a:lnSpc>
                <a:spcPct val="90000"/>
              </a:lnSpc>
            </a:pPr>
            <a:r>
              <a:rPr lang="en-US" altLang="en-US" dirty="0">
                <a:sym typeface="Wingdings 3" panose="05040102010807070707" pitchFamily="18" charset="2"/>
              </a:rPr>
              <a:t>If processes don</a:t>
            </a:r>
            <a:r>
              <a:rPr lang="ja-JP" altLang="en-US" dirty="0">
                <a:sym typeface="Wingdings 3" panose="05040102010807070707" pitchFamily="18" charset="2"/>
              </a:rPr>
              <a:t>’</a:t>
            </a:r>
            <a:r>
              <a:rPr lang="en-US" altLang="ja-JP" dirty="0">
                <a:sym typeface="Wingdings 3" panose="05040102010807070707" pitchFamily="18" charset="2"/>
              </a:rPr>
              <a:t>t fit in memory, </a:t>
            </a:r>
            <a:r>
              <a:rPr lang="en-US" altLang="ja-JP" b="1" kern="1200" dirty="0">
                <a:solidFill>
                  <a:srgbClr val="006699"/>
                </a:solidFill>
                <a:latin typeface="+mj-lt"/>
                <a:cs typeface="+mn-cs"/>
                <a:sym typeface="Wingdings 3" panose="05040102010807070707" pitchFamily="18" charset="2"/>
              </a:rPr>
              <a:t>swapping</a:t>
            </a:r>
            <a:r>
              <a:rPr lang="en-US" altLang="ja-JP" dirty="0">
                <a:sym typeface="Wingdings 3" panose="05040102010807070707" pitchFamily="18" charset="2"/>
              </a:rPr>
              <a:t> moves them in and out to run</a:t>
            </a:r>
          </a:p>
          <a:p>
            <a:pPr lvl="1">
              <a:lnSpc>
                <a:spcPct val="90000"/>
              </a:lnSpc>
            </a:pPr>
            <a:r>
              <a:rPr lang="en-US" altLang="en-US" b="1" kern="1200" dirty="0">
                <a:solidFill>
                  <a:srgbClr val="006699"/>
                </a:solidFill>
                <a:latin typeface="+mj-lt"/>
                <a:cs typeface="+mn-cs"/>
                <a:sym typeface="Wingdings 3" panose="05040102010807070707" pitchFamily="18" charset="2"/>
              </a:rPr>
              <a:t>Virtual</a:t>
            </a:r>
            <a:r>
              <a:rPr lang="en-US" altLang="en-US" b="1" dirty="0">
                <a:solidFill>
                  <a:srgbClr val="3366FF"/>
                </a:solidFill>
                <a:sym typeface="Wingdings 3" panose="05040102010807070707" pitchFamily="18" charset="2"/>
              </a:rPr>
              <a:t> </a:t>
            </a:r>
            <a:r>
              <a:rPr lang="en-US" altLang="en-US" b="1" kern="1200" dirty="0">
                <a:solidFill>
                  <a:srgbClr val="006699"/>
                </a:solidFill>
                <a:latin typeface="+mj-lt"/>
                <a:cs typeface="+mn-cs"/>
                <a:sym typeface="Wingdings 3" panose="05040102010807070707" pitchFamily="18" charset="2"/>
              </a:rPr>
              <a:t>memory</a:t>
            </a:r>
            <a:r>
              <a:rPr lang="en-US" altLang="en-US" b="1" dirty="0">
                <a:solidFill>
                  <a:srgbClr val="3366FF"/>
                </a:solidFill>
                <a:sym typeface="Wingdings 3" panose="05040102010807070707" pitchFamily="18" charset="2"/>
              </a:rPr>
              <a:t> </a:t>
            </a:r>
            <a:r>
              <a:rPr lang="en-US" altLang="en-US"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52919" y="165368"/>
            <a:ext cx="8229600" cy="570419"/>
          </a:xfrm>
        </p:spPr>
        <p:txBody>
          <a:bodyPr/>
          <a:lstStyle/>
          <a:p>
            <a:pPr eaLnBrk="1" hangingPunct="1"/>
            <a:r>
              <a:rPr lang="en-US" altLang="en-US" sz="2800" dirty="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30342"/>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107024"/>
            <a:ext cx="7011168" cy="4624701"/>
          </a:xfrm>
        </p:spPr>
        <p:txBody>
          <a:bodyPr/>
          <a:lstStyle/>
          <a:p>
            <a:pPr>
              <a:lnSpc>
                <a:spcPct val="90000"/>
              </a:lnSpc>
            </a:pPr>
            <a:r>
              <a:rPr lang="en-US" altLang="en-US" b="1" kern="1200" dirty="0">
                <a:solidFill>
                  <a:srgbClr val="006699"/>
                </a:solidFill>
                <a:latin typeface="+mj-lt"/>
                <a:cs typeface="+mn-cs"/>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kern="1200" dirty="0">
                <a:solidFill>
                  <a:srgbClr val="006699"/>
                </a:solidFill>
                <a:latin typeface="+mj-lt"/>
                <a:cs typeface="+mn-cs"/>
              </a:rPr>
              <a:t>User</a:t>
            </a:r>
            <a:r>
              <a:rPr lang="en-US" altLang="en-US" b="1" dirty="0">
                <a:solidFill>
                  <a:srgbClr val="3366FF"/>
                </a:solidFill>
              </a:rPr>
              <a:t> </a:t>
            </a:r>
            <a:r>
              <a:rPr lang="en-US" altLang="en-US" b="1" kern="1200" dirty="0">
                <a:solidFill>
                  <a:srgbClr val="006699"/>
                </a:solidFill>
                <a:latin typeface="+mj-lt"/>
                <a:cs typeface="+mn-cs"/>
              </a:rPr>
              <a:t>mode</a:t>
            </a:r>
            <a:r>
              <a:rPr lang="en-US" altLang="en-US" b="1" dirty="0">
                <a:solidFill>
                  <a:srgbClr val="3366FF"/>
                </a:solidFill>
              </a:rPr>
              <a:t> </a:t>
            </a:r>
            <a:r>
              <a:rPr lang="en-US" altLang="en-US" dirty="0"/>
              <a:t>and </a:t>
            </a:r>
            <a:r>
              <a:rPr lang="en-US" altLang="en-US" b="1" kern="1200" dirty="0">
                <a:solidFill>
                  <a:srgbClr val="006699"/>
                </a:solidFill>
                <a:latin typeface="+mj-lt"/>
                <a:cs typeface="+mn-cs"/>
              </a:rPr>
              <a:t>kernel</a:t>
            </a:r>
            <a:r>
              <a:rPr lang="en-US" altLang="en-US" b="1" dirty="0">
                <a:solidFill>
                  <a:srgbClr val="3366FF"/>
                </a:solidFill>
              </a:rPr>
              <a:t> </a:t>
            </a:r>
            <a:r>
              <a:rPr lang="en-US" altLang="en-US" b="1" kern="1200" dirty="0">
                <a:solidFill>
                  <a:srgbClr val="006699"/>
                </a:solidFill>
                <a:latin typeface="+mj-lt"/>
                <a:cs typeface="+mn-cs"/>
              </a:rPr>
              <a:t>mode</a:t>
            </a:r>
            <a:r>
              <a:rPr lang="en-US" altLang="en-US" b="1" dirty="0">
                <a:solidFill>
                  <a:srgbClr val="3366FF"/>
                </a:solidFill>
              </a:rPr>
              <a:t> </a:t>
            </a:r>
          </a:p>
          <a:p>
            <a:pPr>
              <a:lnSpc>
                <a:spcPct val="90000"/>
              </a:lnSpc>
            </a:pPr>
            <a:r>
              <a:rPr lang="en-US" altLang="en-US" b="1" kern="1200" dirty="0">
                <a:solidFill>
                  <a:srgbClr val="006699"/>
                </a:solidFill>
                <a:latin typeface="+mj-lt"/>
                <a:cs typeface="+mn-cs"/>
              </a:rPr>
              <a:t>Mode</a:t>
            </a:r>
            <a:r>
              <a:rPr lang="en-US" altLang="en-US" b="1" dirty="0">
                <a:solidFill>
                  <a:srgbClr val="3366FF"/>
                </a:solidFill>
              </a:rPr>
              <a:t> </a:t>
            </a:r>
            <a:r>
              <a:rPr lang="en-US" altLang="en-US" b="1" kern="1200" dirty="0">
                <a:solidFill>
                  <a:srgbClr val="006699"/>
                </a:solidFill>
                <a:latin typeface="+mj-lt"/>
                <a:cs typeface="+mn-cs"/>
              </a:rPr>
              <a:t>bit</a:t>
            </a:r>
            <a:r>
              <a:rPr lang="en-US" altLang="en-US" b="1" dirty="0">
                <a:solidFill>
                  <a:srgbClr val="3366FF"/>
                </a:solidFill>
              </a:rPr>
              <a: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panose="05000000000000000000" pitchFamily="2" charset="2"/>
              </a:rPr>
              <a:t> mode bit is “user”</a:t>
            </a:r>
          </a:p>
          <a:p>
            <a:pPr lvl="1">
              <a:lnSpc>
                <a:spcPct val="90000"/>
              </a:lnSpc>
            </a:pPr>
            <a:r>
              <a:rPr lang="en-US" altLang="en-US" dirty="0"/>
              <a:t>When kernel code is executing  </a:t>
            </a:r>
            <a:r>
              <a:rPr lang="en-US" altLang="en-US" dirty="0">
                <a:sym typeface="Wingdings" panose="05000000000000000000" pitchFamily="2" charset="2"/>
              </a:rPr>
              <a:t> mode bit is “kernel”</a:t>
            </a:r>
          </a:p>
          <a:p>
            <a:pPr>
              <a:lnSpc>
                <a:spcPct val="90000"/>
              </a:lnSpc>
            </a:pPr>
            <a:r>
              <a:rPr lang="en-US" altLang="en-US" dirty="0"/>
              <a:t>Some instructions designated as </a:t>
            </a:r>
            <a:r>
              <a:rPr lang="en-US" altLang="en-US" b="1" kern="1200" dirty="0">
                <a:solidFill>
                  <a:srgbClr val="006699"/>
                </a:solidFill>
                <a:latin typeface="+mj-lt"/>
                <a:cs typeface="+mn-cs"/>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 (Cont.)</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107024"/>
            <a:ext cx="6839489" cy="4515563"/>
          </a:xfrm>
        </p:spPr>
        <p:txBody>
          <a:bodyPr/>
          <a:lstStyle/>
          <a:p>
            <a:pPr>
              <a:lnSpc>
                <a:spcPct val="90000"/>
              </a:lnSpc>
            </a:pPr>
            <a:r>
              <a:rPr lang="en-US" altLang="en-US" dirty="0">
                <a:sym typeface="Wingdings" panose="05000000000000000000" pitchFamily="2" charset="2"/>
              </a:rPr>
              <a:t>How do we guarantee that user does not explicitly set the mode bit to “kernel”?</a:t>
            </a:r>
          </a:p>
          <a:p>
            <a:pPr>
              <a:lnSpc>
                <a:spcPct val="90000"/>
              </a:lnSpc>
            </a:pPr>
            <a:r>
              <a:rPr lang="en-US" altLang="en-US" dirty="0">
                <a:sym typeface="Wingdings" panose="05000000000000000000" pitchFamily="2" charset="2"/>
              </a:rPr>
              <a:t>When the system starts executing it is in kernel mode</a:t>
            </a:r>
          </a:p>
          <a:p>
            <a:pPr>
              <a:lnSpc>
                <a:spcPct val="90000"/>
              </a:lnSpc>
            </a:pPr>
            <a:r>
              <a:rPr lang="en-US" altLang="en-US" dirty="0">
                <a:sym typeface="Wingdings" panose="05000000000000000000" pitchFamily="2" charset="2"/>
              </a:rPr>
              <a:t>When control is given to a user program the mode-bit changes to “user mode”.</a:t>
            </a:r>
          </a:p>
          <a:p>
            <a:pPr>
              <a:lnSpc>
                <a:spcPct val="90000"/>
              </a:lnSpc>
            </a:pPr>
            <a:r>
              <a:rPr lang="en-US" altLang="en-US" dirty="0">
                <a:sym typeface="Wingdings" panose="05000000000000000000" pitchFamily="2" charset="2"/>
              </a:rPr>
              <a:t>When a user issues a system call it results in an interrupt, which trap to the operating system.  At that time, the mode–bit is set to “kernel mode”.</a:t>
            </a:r>
          </a:p>
        </p:txBody>
      </p:sp>
    </p:spTree>
    <p:extLst>
      <p:ext uri="{BB962C8B-B14F-4D97-AF65-F5344CB8AC3E}">
        <p14:creationId xmlns:p14="http://schemas.microsoft.com/office/powerpoint/2010/main" val="3394348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1203665" y="78157"/>
            <a:ext cx="7924800" cy="647700"/>
          </a:xfrm>
        </p:spPr>
        <p:txBody>
          <a:bodyPr/>
          <a:lstStyle/>
          <a:p>
            <a:pPr eaLnBrk="1" hangingPunct="1"/>
            <a:r>
              <a:rPr lang="en-US" altLang="en-US" dirty="0"/>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53466" y="97613"/>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149595"/>
            <a:ext cx="7439025" cy="576262"/>
          </a:xfrm>
        </p:spPr>
        <p:txBody>
          <a:bodyPr/>
          <a:lstStyle/>
          <a:p>
            <a:pPr eaLnBrk="1" hangingPunct="1"/>
            <a:r>
              <a:rPr lang="en-US" altLang="en-US" dirty="0"/>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1004181"/>
            <a:ext cx="7753350" cy="5105400"/>
          </a:xfrm>
        </p:spPr>
        <p:txBody>
          <a:bodyPr/>
          <a:lstStyle/>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kern="1200" dirty="0">
                <a:solidFill>
                  <a:srgbClr val="006699"/>
                </a:solidFill>
                <a:latin typeface="+mj-lt"/>
                <a:cs typeface="+mn-cs"/>
              </a:rPr>
              <a:t>program</a:t>
            </a:r>
            <a:r>
              <a:rPr lang="en-US" altLang="en-US" b="1" dirty="0">
                <a:solidFill>
                  <a:srgbClr val="3366FF"/>
                </a:solidFill>
              </a:rPr>
              <a:t> </a:t>
            </a:r>
            <a:r>
              <a:rPr lang="en-US" altLang="en-US" b="1" kern="1200" dirty="0">
                <a:solidFill>
                  <a:srgbClr val="006699"/>
                </a:solidFill>
                <a:latin typeface="+mj-lt"/>
                <a:cs typeface="+mn-cs"/>
              </a:rPr>
              <a:t>counter</a:t>
            </a:r>
            <a:r>
              <a:rPr lang="en-US" altLang="en-US" sz="2000" b="1" dirty="0">
                <a:solidFill>
                  <a:srgbClr val="3366FF"/>
                </a:solidFill>
              </a:rPr>
              <a:t>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1099836" y="1947420"/>
            <a:ext cx="6546104" cy="2663491"/>
          </a:xfrm>
        </p:spPr>
        <p:txBody>
          <a:bodyPr/>
          <a:lstStyle/>
          <a:p>
            <a:r>
              <a:rPr lang="en-US" altLang="en-US" dirty="0"/>
              <a:t>Creating and deleting both user and system processes</a:t>
            </a:r>
          </a:p>
          <a:p>
            <a:r>
              <a:rPr lang="en-US" altLang="en-US" dirty="0"/>
              <a:t>Suspending and resuming processes</a:t>
            </a:r>
          </a:p>
          <a:p>
            <a:r>
              <a:rPr lang="en-US" altLang="en-US" dirty="0"/>
              <a:t>Providing mechanisms for process synchronization</a:t>
            </a:r>
          </a:p>
          <a:p>
            <a:r>
              <a:rPr lang="en-US" altLang="en-US" dirty="0"/>
              <a:t>Providing mechanisms for process communication</a:t>
            </a:r>
          </a:p>
          <a:p>
            <a:r>
              <a:rPr lang="en-US" altLang="en-US" dirty="0"/>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Program</a:t>
            </a:r>
          </a:p>
          <a:p>
            <a:pPr lvl="1"/>
            <a:r>
              <a:rPr lang="en-US" altLang="en-US" dirty="0"/>
              <a:t>Hardware</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kern="1200" dirty="0">
                <a:solidFill>
                  <a:srgbClr val="006699"/>
                </a:solidFill>
                <a:latin typeface="+mj-lt"/>
                <a:cs typeface="+mn-cs"/>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a:t>
            </a:r>
            <a:r>
              <a:rPr lang="en-US" altLang="en-US" b="1" kern="1200" dirty="0">
                <a:solidFill>
                  <a:srgbClr val="006699"/>
                </a:solidFill>
                <a:latin typeface="+mj-lt"/>
                <a:cs typeface="+mn-cs"/>
              </a:rPr>
              <a:t>,</a:t>
            </a:r>
            <a:r>
              <a:rPr lang="en-US" altLang="en-US" dirty="0"/>
              <a:t>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267639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kern="1200" dirty="0">
                <a:solidFill>
                  <a:srgbClr val="006699"/>
                </a:solidFill>
                <a:latin typeface="+mj-lt"/>
                <a:cs typeface="+mn-cs"/>
              </a:rPr>
              <a:t>cache</a:t>
            </a:r>
            <a:r>
              <a:rPr lang="en-US" altLang="en-US" b="1" dirty="0">
                <a:solidFill>
                  <a:srgbClr val="3366FF"/>
                </a:solidFill>
              </a:rPr>
              <a:t> </a:t>
            </a:r>
            <a:r>
              <a:rPr lang="en-US" altLang="en-US" b="1" kern="1200" dirty="0">
                <a:solidFill>
                  <a:srgbClr val="006699"/>
                </a:solidFill>
                <a:latin typeface="+mj-lt"/>
                <a:cs typeface="+mn-cs"/>
              </a:rPr>
              <a:t>coherency</a:t>
            </a:r>
            <a:r>
              <a:rPr lang="en-US" altLang="en-US" b="1" dirty="0">
                <a:solidFill>
                  <a:srgbClr val="3366FF"/>
                </a:solidFill>
              </a:rPr>
              <a:t>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267507" cy="4865755"/>
          </a:xfrm>
        </p:spPr>
        <p:txBody>
          <a:bodyPr/>
          <a:lstStyle/>
          <a:p>
            <a:pPr>
              <a:lnSpc>
                <a:spcPct val="90000"/>
              </a:lnSpc>
            </a:pPr>
            <a:r>
              <a:rPr lang="en-US" altLang="en-US" b="1" kern="1200" dirty="0">
                <a:solidFill>
                  <a:srgbClr val="006699"/>
                </a:solidFill>
                <a:latin typeface="+mj-lt"/>
                <a:cs typeface="+mn-cs"/>
              </a:rPr>
              <a:t>Protection</a:t>
            </a:r>
            <a:r>
              <a:rPr lang="en-US" altLang="en-US" b="1" dirty="0">
                <a:solidFill>
                  <a:srgbClr val="3366FF"/>
                </a:solidFill>
              </a:rPr>
              <a:t> </a:t>
            </a:r>
            <a:r>
              <a:rPr lang="en-US" altLang="en-US" dirty="0"/>
              <a:t>– mechanism for controlling access of processes or users to resources defined by the OS</a:t>
            </a:r>
            <a:endParaRPr lang="en-US" altLang="en-US" sz="800" dirty="0"/>
          </a:p>
          <a:p>
            <a:pPr>
              <a:lnSpc>
                <a:spcPct val="90000"/>
              </a:lnSpc>
            </a:pPr>
            <a:r>
              <a:rPr lang="en-US" altLang="en-US" b="1" kern="1200" dirty="0">
                <a:solidFill>
                  <a:srgbClr val="006699"/>
                </a:solidFill>
                <a:latin typeface="+mj-lt"/>
                <a:cs typeface="+mn-cs"/>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p:txBody>
      </p:sp>
    </p:spTree>
    <p:extLst>
      <p:ext uri="{BB962C8B-B14F-4D97-AF65-F5344CB8AC3E}">
        <p14:creationId xmlns:p14="http://schemas.microsoft.com/office/powerpoint/2010/main" val="39776733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123383"/>
            <a:ext cx="7515225" cy="576262"/>
          </a:xfrm>
        </p:spPr>
        <p:txBody>
          <a:bodyPr/>
          <a:lstStyle/>
          <a:p>
            <a:pPr eaLnBrk="1" hangingPunct="1"/>
            <a:r>
              <a:rPr lang="en-US" altLang="en-US" dirty="0"/>
              <a:t>Protection </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kern="1200" dirty="0">
                <a:solidFill>
                  <a:srgbClr val="006699"/>
                </a:solidFill>
                <a:latin typeface="+mj-lt"/>
                <a:cs typeface="+mn-cs"/>
              </a:rPr>
              <a:t>user</a:t>
            </a:r>
            <a:r>
              <a:rPr lang="en-US" altLang="en-US" b="1" dirty="0">
                <a:solidFill>
                  <a:srgbClr val="3366FF"/>
                </a:solidFill>
              </a:rPr>
              <a:t> </a:t>
            </a:r>
            <a:r>
              <a:rPr lang="en-US" altLang="en-US" b="1" kern="1200" dirty="0">
                <a:solidFill>
                  <a:srgbClr val="006699"/>
                </a:solidFill>
                <a:latin typeface="+mj-lt"/>
                <a:cs typeface="+mn-cs"/>
              </a:rPr>
              <a:t>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kern="1200" dirty="0">
                <a:solidFill>
                  <a:srgbClr val="006699"/>
                </a:solidFill>
                <a:latin typeface="+mj-lt"/>
                <a:cs typeface="+mn-cs"/>
              </a:rPr>
              <a:t>group</a:t>
            </a:r>
            <a:r>
              <a:rPr lang="en-US" altLang="en-US" b="1" dirty="0">
                <a:solidFill>
                  <a:srgbClr val="3366FF"/>
                </a:solidFill>
              </a:rPr>
              <a:t> </a:t>
            </a:r>
            <a:r>
              <a:rPr lang="en-US" altLang="en-US" b="1" kern="1200" dirty="0">
                <a:solidFill>
                  <a:srgbClr val="006699"/>
                </a:solidFill>
                <a:latin typeface="+mj-lt"/>
                <a:cs typeface="+mn-cs"/>
              </a:rPr>
              <a:t>ID</a:t>
            </a:r>
            <a:r>
              <a:rPr lang="en-US" altLang="en-US" dirty="0"/>
              <a:t>) allows set of users to be defined and controls managed, then also associated with each process, file</a:t>
            </a:r>
          </a:p>
          <a:p>
            <a:pPr lvl="1">
              <a:lnSpc>
                <a:spcPct val="90000"/>
              </a:lnSpc>
            </a:pPr>
            <a:r>
              <a:rPr lang="en-US" altLang="en-US" b="1" kern="1200" dirty="0">
                <a:solidFill>
                  <a:srgbClr val="006699"/>
                </a:solidFill>
                <a:latin typeface="+mj-lt"/>
                <a:cs typeface="+mn-cs"/>
              </a:rPr>
              <a:t>Privilege</a:t>
            </a:r>
            <a:r>
              <a:rPr lang="en-US" altLang="en-US" b="1" dirty="0">
                <a:solidFill>
                  <a:srgbClr val="3366FF"/>
                </a:solidFill>
              </a:rPr>
              <a:t> </a:t>
            </a:r>
            <a:r>
              <a:rPr lang="en-US" altLang="en-US" b="1" kern="1200" dirty="0">
                <a:solidFill>
                  <a:srgbClr val="006699"/>
                </a:solidFill>
                <a:latin typeface="+mj-lt"/>
                <a:cs typeface="+mn-cs"/>
              </a:rPr>
              <a:t>escalation</a:t>
            </a:r>
            <a:r>
              <a:rPr lang="en-US" altLang="en-US" b="1" dirty="0">
                <a:solidFill>
                  <a:srgbClr val="3366FF"/>
                </a:solidFill>
              </a:rPr>
              <a:t> </a:t>
            </a:r>
            <a:r>
              <a:rPr lang="en-US" altLang="en-US" dirty="0"/>
              <a:t>allows user to change to effective ID with more rights</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452333" cy="4515559"/>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kern="1200" dirty="0">
                <a:solidFill>
                  <a:srgbClr val="006699"/>
                </a:solidFill>
                <a:latin typeface="+mj-lt"/>
                <a:cs typeface="+mn-cs"/>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kern="1200" dirty="0">
                <a:solidFill>
                  <a:srgbClr val="006699"/>
                </a:solidFill>
                <a:latin typeface="+mj-lt"/>
                <a:cs typeface="+mn-cs"/>
              </a:rPr>
              <a:t>Interpretation</a:t>
            </a:r>
          </a:p>
          <a:p>
            <a:r>
              <a:rPr lang="en-US" altLang="en-US" b="1" kern="1200" dirty="0">
                <a:solidFill>
                  <a:srgbClr val="006699"/>
                </a:solidFill>
                <a:latin typeface="+mj-lt"/>
                <a:cs typeface="+mn-cs"/>
              </a:rPr>
              <a:t>Virtualization</a:t>
            </a:r>
            <a:r>
              <a:rPr lang="en-US" altLang="en-US" dirty="0"/>
              <a:t> – OS natively compiled for CPU, running </a:t>
            </a:r>
            <a:r>
              <a:rPr lang="en-US" altLang="en-US" b="1" kern="1200" dirty="0">
                <a:solidFill>
                  <a:srgbClr val="006699"/>
                </a:solidFill>
                <a:latin typeface="+mj-lt"/>
                <a:cs typeface="+mn-cs"/>
              </a:rPr>
              <a:t>guest</a:t>
            </a:r>
            <a:r>
              <a:rPr lang="en-US" altLang="en-US" dirty="0"/>
              <a:t> OSes  also natively compiled </a:t>
            </a:r>
          </a:p>
          <a:p>
            <a:pPr lvl="1"/>
            <a:r>
              <a:rPr lang="en-US" altLang="en-US" dirty="0"/>
              <a:t>Consider VMware running WinXP guests, each running applications, all on native WinXP </a:t>
            </a:r>
            <a:r>
              <a:rPr lang="en-US" altLang="en-US" b="1" kern="1200" dirty="0">
                <a:solidFill>
                  <a:srgbClr val="006699"/>
                </a:solidFill>
                <a:latin typeface="+mj-lt"/>
                <a:cs typeface="+mn-cs"/>
              </a:rPr>
              <a:t>host</a:t>
            </a:r>
            <a:r>
              <a:rPr lang="en-US" altLang="en-US" dirty="0"/>
              <a:t> OS</a:t>
            </a:r>
          </a:p>
          <a:p>
            <a:pPr lvl="1"/>
            <a:r>
              <a:rPr lang="en-US" altLang="en-US" b="1" kern="1200" dirty="0">
                <a:solidFill>
                  <a:srgbClr val="006699"/>
                </a:solidFill>
                <a:latin typeface="+mj-lt"/>
                <a:cs typeface="+mn-cs"/>
              </a:rPr>
              <a:t>VMM</a:t>
            </a:r>
            <a:r>
              <a:rPr lang="en-US" altLang="en-US" dirty="0"/>
              <a:t> (virtual machine Manager) provides virtualization services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157588"/>
            <a:ext cx="7712075" cy="4519073"/>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325058" y="153176"/>
            <a:ext cx="7645400" cy="601662"/>
          </a:xfrm>
        </p:spPr>
        <p:txBody>
          <a:bodyPr/>
          <a:lstStyle/>
          <a:p>
            <a:pPr eaLnBrk="1" hangingPunct="1"/>
            <a:br>
              <a:rPr lang="en-US" altLang="en-US" sz="3000" dirty="0"/>
            </a:br>
            <a:r>
              <a:rPr lang="en-US" altLang="en-US" sz="3000" dirty="0"/>
              <a:t>Virtualization Illustration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130139"/>
            <a:ext cx="7653337" cy="576262"/>
          </a:xfrm>
        </p:spPr>
        <p:txBody>
          <a:bodyPr/>
          <a:lstStyle/>
          <a:p>
            <a:r>
              <a:rPr lang="en-US" altLang="en-US" dirty="0"/>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kern="1200" dirty="0">
                <a:solidFill>
                  <a:srgbClr val="006699"/>
                </a:solidFill>
                <a:latin typeface="+mj-lt"/>
                <a:cs typeface="+mn-cs"/>
              </a:rPr>
              <a:t>Network</a:t>
            </a:r>
            <a:r>
              <a:rPr lang="en-US" altLang="en-US" dirty="0"/>
              <a:t> is a communications path, </a:t>
            </a:r>
            <a:r>
              <a:rPr lang="en-US" altLang="en-US" b="1" kern="1200" dirty="0">
                <a:solidFill>
                  <a:srgbClr val="006699"/>
                </a:solidFill>
                <a:latin typeface="+mj-lt"/>
                <a:cs typeface="+mn-cs"/>
              </a:rPr>
              <a:t>TCP</a:t>
            </a:r>
            <a:r>
              <a:rPr lang="en-US" altLang="en-US" b="1" dirty="0">
                <a:solidFill>
                  <a:srgbClr val="3366FF"/>
                </a:solidFill>
              </a:rPr>
              <a:t>/</a:t>
            </a:r>
            <a:r>
              <a:rPr lang="en-US" altLang="en-US" b="1" kern="1200" dirty="0">
                <a:solidFill>
                  <a:srgbClr val="006699"/>
                </a:solidFill>
                <a:latin typeface="+mj-lt"/>
                <a:cs typeface="+mn-cs"/>
              </a:rPr>
              <a:t>IP</a:t>
            </a:r>
            <a:r>
              <a:rPr lang="en-US" altLang="en-US" b="1" dirty="0">
                <a:solidFill>
                  <a:srgbClr val="3366FF"/>
                </a:solidFill>
              </a:rPr>
              <a:t> </a:t>
            </a:r>
            <a:r>
              <a:rPr lang="en-US" altLang="en-US" dirty="0"/>
              <a:t>most common</a:t>
            </a:r>
          </a:p>
          <a:p>
            <a:pPr lvl="2"/>
            <a:r>
              <a:rPr lang="en-US" altLang="en-US" b="1" kern="1200" dirty="0">
                <a:solidFill>
                  <a:srgbClr val="006699"/>
                </a:solidFill>
                <a:latin typeface="+mj-lt"/>
                <a:cs typeface="+mn-cs"/>
              </a:rPr>
              <a:t>Local</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LAN</a:t>
            </a:r>
            <a:r>
              <a:rPr lang="en-US" altLang="en-US" dirty="0"/>
              <a:t>)</a:t>
            </a:r>
          </a:p>
          <a:p>
            <a:pPr lvl="2"/>
            <a:r>
              <a:rPr lang="en-US" altLang="en-US" b="1" kern="1200" dirty="0">
                <a:solidFill>
                  <a:srgbClr val="006699"/>
                </a:solidFill>
                <a:latin typeface="+mj-lt"/>
                <a:cs typeface="+mn-cs"/>
              </a:rPr>
              <a:t>Wide</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WAN</a:t>
            </a:r>
            <a:r>
              <a:rPr lang="en-US" altLang="en-US" dirty="0"/>
              <a:t>)</a:t>
            </a:r>
          </a:p>
          <a:p>
            <a:pPr lvl="2"/>
            <a:r>
              <a:rPr lang="en-US" altLang="en-US" b="1" kern="1200" dirty="0">
                <a:solidFill>
                  <a:srgbClr val="006699"/>
                </a:solidFill>
                <a:latin typeface="+mj-lt"/>
                <a:cs typeface="+mn-cs"/>
              </a:rPr>
              <a:t>Metropolitan</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MAN</a:t>
            </a:r>
            <a:r>
              <a:rPr lang="en-US" altLang="en-US" dirty="0"/>
              <a:t>)</a:t>
            </a:r>
            <a:endParaRPr lang="en-US" altLang="en-US" b="1" dirty="0">
              <a:solidFill>
                <a:srgbClr val="3366FF"/>
              </a:solidFill>
            </a:endParaRPr>
          </a:p>
          <a:p>
            <a:pPr lvl="2"/>
            <a:r>
              <a:rPr lang="en-US" altLang="en-US" b="1" kern="1200" dirty="0">
                <a:solidFill>
                  <a:srgbClr val="006699"/>
                </a:solidFill>
                <a:latin typeface="+mj-lt"/>
                <a:cs typeface="+mn-cs"/>
              </a:rPr>
              <a:t>Personal</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PAN</a:t>
            </a:r>
            <a:r>
              <a:rPr lang="en-US" altLang="en-US" dirty="0"/>
              <a:t>)</a:t>
            </a:r>
          </a:p>
          <a:p>
            <a:r>
              <a:rPr lang="en-US" altLang="en-US" b="1" kern="1200" dirty="0">
                <a:solidFill>
                  <a:srgbClr val="006699"/>
                </a:solidFill>
                <a:latin typeface="+mj-lt"/>
                <a:cs typeface="+mn-cs"/>
              </a:rPr>
              <a:t>Network</a:t>
            </a:r>
            <a:r>
              <a:rPr lang="en-US" altLang="en-US" b="1" dirty="0">
                <a:solidFill>
                  <a:srgbClr val="3366FF"/>
                </a:solidFill>
              </a:rPr>
              <a:t> </a:t>
            </a:r>
            <a:r>
              <a:rPr lang="en-US" altLang="en-US" b="1" kern="1200" dirty="0">
                <a:solidFill>
                  <a:srgbClr val="006699"/>
                </a:solidFill>
                <a:latin typeface="+mj-lt"/>
                <a:cs typeface="+mn-cs"/>
              </a:rPr>
              <a:t>Operating</a:t>
            </a:r>
            <a:r>
              <a:rPr lang="en-US" altLang="en-US" b="1" dirty="0">
                <a:solidFill>
                  <a:srgbClr val="3366FF"/>
                </a:solidFill>
              </a:rPr>
              <a:t> </a:t>
            </a:r>
            <a:r>
              <a:rPr lang="en-US" altLang="en-US" b="1" kern="1200" dirty="0">
                <a:solidFill>
                  <a:srgbClr val="006699"/>
                </a:solidFill>
                <a:latin typeface="+mj-lt"/>
                <a:cs typeface="+mn-cs"/>
              </a:rPr>
              <a:t>System</a:t>
            </a:r>
            <a:r>
              <a:rPr lang="en-US" altLang="en-US" b="1" dirty="0">
                <a:solidFill>
                  <a:srgbClr val="3366FF"/>
                </a:solidFill>
              </a:rPr>
              <a:t>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Computer-System Architecture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6301159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155641"/>
            <a:ext cx="7399337" cy="581532"/>
          </a:xfrm>
        </p:spPr>
        <p:txBody>
          <a:bodyPr/>
          <a:lstStyle/>
          <a:p>
            <a:r>
              <a:rPr lang="en-US" altLang="en-US" dirty="0"/>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kern="1200" dirty="0">
                <a:solidFill>
                  <a:srgbClr val="006699"/>
                </a:solidFill>
                <a:latin typeface="+mj-lt"/>
                <a:cs typeface="+mn-cs"/>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kern="1200" dirty="0">
                <a:solidFill>
                  <a:srgbClr val="006699"/>
                </a:solidFill>
                <a:latin typeface="+mj-lt"/>
                <a:cs typeface="+mn-cs"/>
              </a:rPr>
              <a:t>parallel</a:t>
            </a:r>
            <a:r>
              <a:rPr lang="en-US" altLang="en-US" b="1" dirty="0">
                <a:solidFill>
                  <a:srgbClr val="3366FF"/>
                </a:solidFill>
              </a:rPr>
              <a:t> </a:t>
            </a:r>
            <a:r>
              <a:rPr lang="en-US" altLang="en-US" b="1" kern="1200" dirty="0">
                <a:solidFill>
                  <a:srgbClr val="006699"/>
                </a:solidFill>
                <a:latin typeface="+mj-lt"/>
                <a:cs typeface="+mn-cs"/>
              </a:rPr>
              <a:t>systems</a:t>
            </a:r>
            <a:r>
              <a:rPr lang="en-US" altLang="en-US" dirty="0"/>
              <a:t>, </a:t>
            </a:r>
            <a:r>
              <a:rPr lang="en-US" altLang="en-US" b="1" kern="1200" dirty="0">
                <a:solidFill>
                  <a:srgbClr val="006699"/>
                </a:solidFill>
                <a:latin typeface="+mj-lt"/>
                <a:cs typeface="+mn-cs"/>
              </a:rPr>
              <a:t>tightly-coupled</a:t>
            </a:r>
            <a:r>
              <a:rPr lang="en-US" altLang="en-US" b="1" dirty="0">
                <a:solidFill>
                  <a:srgbClr val="3366FF"/>
                </a:solidFill>
              </a:rPr>
              <a:t> </a:t>
            </a:r>
            <a:r>
              <a:rPr lang="en-US" altLang="en-US" b="1" kern="1200" dirty="0">
                <a:solidFill>
                  <a:srgbClr val="006699"/>
                </a:solidFill>
                <a:latin typeface="+mj-lt"/>
                <a:cs typeface="+mn-cs"/>
              </a:rPr>
              <a:t>systems</a:t>
            </a:r>
          </a:p>
          <a:p>
            <a:pPr lvl="1"/>
            <a:r>
              <a:rPr lang="en-US" altLang="en-US" dirty="0"/>
              <a:t>Advantages include:</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Increased throughput</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Economy</a:t>
            </a:r>
            <a:r>
              <a:rPr lang="en-US" altLang="en-US" b="1" dirty="0">
                <a:solidFill>
                  <a:srgbClr val="3366FF"/>
                </a:solidFill>
              </a:rPr>
              <a:t> </a:t>
            </a:r>
            <a:r>
              <a:rPr lang="en-US" altLang="en-US" b="1" kern="1200" dirty="0">
                <a:solidFill>
                  <a:srgbClr val="006699"/>
                </a:solidFill>
                <a:latin typeface="+mj-lt"/>
                <a:cs typeface="+mn-cs"/>
              </a:rPr>
              <a:t>of</a:t>
            </a:r>
            <a:r>
              <a:rPr lang="en-US" altLang="en-US" b="1" dirty="0">
                <a:solidFill>
                  <a:srgbClr val="3366FF"/>
                </a:solidFill>
              </a:rPr>
              <a:t> </a:t>
            </a:r>
            <a:r>
              <a:rPr lang="en-US" altLang="en-US" b="1" kern="1200" dirty="0">
                <a:solidFill>
                  <a:srgbClr val="006699"/>
                </a:solidFill>
                <a:latin typeface="+mj-lt"/>
                <a:cs typeface="+mn-cs"/>
              </a:rPr>
              <a:t>scale</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Increased</a:t>
            </a:r>
            <a:r>
              <a:rPr lang="en-US" altLang="en-US" b="1" dirty="0">
                <a:solidFill>
                  <a:srgbClr val="3366FF"/>
                </a:solidFill>
              </a:rPr>
              <a:t> </a:t>
            </a:r>
            <a:r>
              <a:rPr lang="en-US" altLang="en-US" b="1" kern="1200" dirty="0">
                <a:solidFill>
                  <a:srgbClr val="006699"/>
                </a:solidFill>
                <a:latin typeface="+mj-lt"/>
                <a:cs typeface="+mn-cs"/>
              </a:rPr>
              <a:t>reliability</a:t>
            </a:r>
            <a:r>
              <a:rPr lang="en-US" altLang="en-US" b="1" dirty="0">
                <a:solidFill>
                  <a:srgbClr val="3366FF"/>
                </a:solidFill>
              </a:rPr>
              <a:t>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Asymmetric</a:t>
            </a:r>
            <a:r>
              <a:rPr lang="en-US" altLang="en-US" b="1" dirty="0">
                <a:solidFill>
                  <a:srgbClr val="3366FF"/>
                </a:solidFill>
              </a:rPr>
              <a:t> </a:t>
            </a:r>
            <a:r>
              <a:rPr lang="en-US" altLang="en-US" b="1" kern="1200" dirty="0">
                <a:solidFill>
                  <a:srgbClr val="006699"/>
                </a:solidFill>
                <a:latin typeface="+mj-lt"/>
                <a:cs typeface="+mn-cs"/>
              </a:rPr>
              <a:t>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Symmetric</a:t>
            </a:r>
            <a:r>
              <a:rPr lang="en-US" altLang="en-US" b="1" dirty="0">
                <a:solidFill>
                  <a:srgbClr val="3366FF"/>
                </a:solidFill>
              </a:rPr>
              <a:t> </a:t>
            </a:r>
            <a:r>
              <a:rPr lang="en-US" altLang="en-US" b="1" kern="1200" dirty="0">
                <a:solidFill>
                  <a:srgbClr val="006699"/>
                </a:solidFill>
                <a:latin typeface="+mj-lt"/>
                <a:cs typeface="+mn-cs"/>
              </a:rPr>
              <a:t>Multiprocessing</a:t>
            </a:r>
            <a:r>
              <a:rPr lang="en-US" altLang="en-US" b="1" dirty="0">
                <a:solidFill>
                  <a:srgbClr val="3366FF"/>
                </a:solidFill>
              </a:rPr>
              <a:t>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5"/>
            <a:ext cx="7108825" cy="2682875"/>
          </a:xfrm>
        </p:spPr>
        <p:txBody>
          <a:bodyPr/>
          <a:lstStyle/>
          <a:p>
            <a:r>
              <a:rPr lang="en-US" altLang="en-US" sz="1800" dirty="0"/>
              <a:t>Multi-chip and </a:t>
            </a:r>
            <a:r>
              <a:rPr lang="en-US" altLang="en-US" sz="1800" b="1" kern="1200" dirty="0">
                <a:solidFill>
                  <a:srgbClr val="006699"/>
                </a:solidFill>
                <a:latin typeface="+mj-lt"/>
                <a:cs typeface="+mn-cs"/>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r>
              <a:rPr lang="en-US" altLang="en-US" dirty="0"/>
              <a:t>Usually sharing storage via a </a:t>
            </a:r>
            <a:r>
              <a:rPr lang="en-US" altLang="en-US" b="1" kern="1200" dirty="0">
                <a:solidFill>
                  <a:srgbClr val="006699"/>
                </a:solidFill>
                <a:latin typeface="+mj-lt"/>
                <a:cs typeface="+mn-cs"/>
              </a:rPr>
              <a:t>storage-area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SAN</a:t>
            </a:r>
            <a:r>
              <a:rPr lang="en-US" altLang="en-US" dirty="0"/>
              <a:t>)</a:t>
            </a:r>
          </a:p>
          <a:p>
            <a:r>
              <a:rPr lang="en-US" altLang="en-US" dirty="0"/>
              <a:t>Provides a </a:t>
            </a:r>
            <a:r>
              <a:rPr lang="en-US" altLang="en-US" b="1" kern="1200" dirty="0">
                <a:solidFill>
                  <a:srgbClr val="006699"/>
                </a:solidFill>
                <a:latin typeface="+mj-lt"/>
                <a:cs typeface="+mn-cs"/>
              </a:rPr>
              <a:t>high-availability</a:t>
            </a:r>
            <a:r>
              <a:rPr lang="en-US" altLang="en-US" b="1" dirty="0"/>
              <a:t> </a:t>
            </a:r>
            <a:r>
              <a:rPr lang="en-US" altLang="en-US" dirty="0"/>
              <a:t>service which survives failures</a:t>
            </a:r>
          </a:p>
          <a:p>
            <a:pPr lvl="1"/>
            <a:r>
              <a:rPr lang="en-US" altLang="en-US" b="1" kern="1200" dirty="0">
                <a:solidFill>
                  <a:srgbClr val="006699"/>
                </a:solidFill>
                <a:latin typeface="+mj-lt"/>
                <a:cs typeface="+mn-cs"/>
              </a:rPr>
              <a:t>Asymmetric</a:t>
            </a:r>
            <a:r>
              <a:rPr lang="en-US" altLang="en-US" b="1" dirty="0">
                <a:solidFill>
                  <a:srgbClr val="3366FF"/>
                </a:solidFill>
              </a:rPr>
              <a:t> </a:t>
            </a:r>
            <a:r>
              <a:rPr lang="en-US" altLang="en-US" b="1" kern="1200" dirty="0">
                <a:solidFill>
                  <a:srgbClr val="006699"/>
                </a:solidFill>
                <a:latin typeface="+mj-lt"/>
                <a:cs typeface="+mn-cs"/>
              </a:rPr>
              <a:t>clustering</a:t>
            </a:r>
            <a:r>
              <a:rPr lang="en-US" altLang="en-US" dirty="0">
                <a:solidFill>
                  <a:srgbClr val="3366FF"/>
                </a:solidFill>
              </a:rPr>
              <a:t> </a:t>
            </a:r>
            <a:r>
              <a:rPr lang="en-US" altLang="en-US" dirty="0"/>
              <a:t>has one machine in hot-standby mode</a:t>
            </a:r>
          </a:p>
          <a:p>
            <a:pPr lvl="1"/>
            <a:r>
              <a:rPr lang="en-US" altLang="en-US" b="1" kern="1200" dirty="0">
                <a:solidFill>
                  <a:srgbClr val="006699"/>
                </a:solidFill>
                <a:latin typeface="+mj-lt"/>
                <a:cs typeface="+mn-cs"/>
              </a:rPr>
              <a:t>Symmetric</a:t>
            </a:r>
            <a:r>
              <a:rPr lang="en-US" altLang="en-US" b="1" dirty="0">
                <a:solidFill>
                  <a:srgbClr val="3366FF"/>
                </a:solidFill>
              </a:rPr>
              <a:t> </a:t>
            </a:r>
            <a:r>
              <a:rPr lang="en-US" altLang="en-US" b="1" kern="1200" dirty="0">
                <a:solidFill>
                  <a:srgbClr val="006699"/>
                </a:solidFill>
                <a:latin typeface="+mj-lt"/>
                <a:cs typeface="+mn-cs"/>
              </a:rPr>
              <a:t>clustering</a:t>
            </a:r>
            <a:r>
              <a:rPr lang="en-US" altLang="en-US" dirty="0">
                <a:solidFill>
                  <a:srgbClr val="3366FF"/>
                </a:solidFill>
              </a:rPr>
              <a:t> </a:t>
            </a:r>
            <a:r>
              <a:rPr lang="en-US" altLang="en-US" dirty="0"/>
              <a:t>has multiple nodes running applications, monitoring each other</a:t>
            </a:r>
          </a:p>
          <a:p>
            <a:r>
              <a:rPr lang="en-US" altLang="en-US" dirty="0"/>
              <a:t>Some clusters are for </a:t>
            </a:r>
            <a:r>
              <a:rPr lang="en-US" altLang="en-US" b="1" kern="1200" dirty="0">
                <a:solidFill>
                  <a:srgbClr val="006699"/>
                </a:solidFill>
                <a:latin typeface="+mj-lt"/>
                <a:cs typeface="+mn-cs"/>
              </a:rPr>
              <a:t>high-performance</a:t>
            </a:r>
            <a:r>
              <a:rPr lang="en-US" altLang="en-US" b="1" dirty="0">
                <a:solidFill>
                  <a:srgbClr val="3366FF"/>
                </a:solidFill>
              </a:rPr>
              <a:t> </a:t>
            </a:r>
            <a:r>
              <a:rPr lang="en-US" altLang="en-US" b="1" kern="1200" dirty="0">
                <a:solidFill>
                  <a:srgbClr val="006699"/>
                </a:solidFill>
                <a:latin typeface="+mj-lt"/>
                <a:cs typeface="+mn-cs"/>
              </a:rPr>
              <a:t>computing</a:t>
            </a:r>
            <a:r>
              <a:rPr lang="en-US" altLang="en-US" b="1" dirty="0">
                <a:solidFill>
                  <a:srgbClr val="3366FF"/>
                </a:solidFill>
              </a:rPr>
              <a:t> </a:t>
            </a:r>
            <a:r>
              <a:rPr lang="en-US" altLang="en-US" dirty="0"/>
              <a:t>(</a:t>
            </a:r>
            <a:r>
              <a:rPr lang="en-US" altLang="en-US" b="1" kern="1200" dirty="0">
                <a:solidFill>
                  <a:srgbClr val="006699"/>
                </a:solidFill>
                <a:latin typeface="+mj-lt"/>
                <a:cs typeface="+mn-cs"/>
              </a:rPr>
              <a:t>HPC</a:t>
            </a:r>
            <a:r>
              <a:rPr lang="en-US" altLang="en-US" dirty="0"/>
              <a:t>)</a:t>
            </a:r>
          </a:p>
          <a:p>
            <a:pPr lvl="1"/>
            <a:r>
              <a:rPr lang="en-US" altLang="en-US" dirty="0"/>
              <a:t>Applications must be written to use </a:t>
            </a:r>
            <a:r>
              <a:rPr lang="en-US" altLang="en-US" b="1" kern="1200" dirty="0">
                <a:solidFill>
                  <a:srgbClr val="006699"/>
                </a:solidFill>
                <a:latin typeface="+mj-lt"/>
                <a:cs typeface="+mn-cs"/>
              </a:rPr>
              <a:t>parallelization</a:t>
            </a:r>
          </a:p>
          <a:p>
            <a:r>
              <a:rPr lang="en-US" altLang="en-US" dirty="0"/>
              <a:t>Some have</a:t>
            </a:r>
            <a:r>
              <a:rPr lang="en-US" altLang="en-US" b="1" dirty="0">
                <a:solidFill>
                  <a:srgbClr val="3366FF"/>
                </a:solidFill>
              </a:rPr>
              <a:t> </a:t>
            </a:r>
            <a:r>
              <a:rPr lang="en-US" altLang="en-US" b="1" kern="1200" dirty="0">
                <a:solidFill>
                  <a:srgbClr val="006699"/>
                </a:solidFill>
                <a:latin typeface="+mj-lt"/>
                <a:cs typeface="+mn-cs"/>
              </a:rPr>
              <a:t>distributed</a:t>
            </a:r>
            <a:r>
              <a:rPr lang="en-US" altLang="en-US" b="1" dirty="0">
                <a:solidFill>
                  <a:srgbClr val="3366FF"/>
                </a:solidFill>
              </a:rPr>
              <a:t> </a:t>
            </a:r>
            <a:r>
              <a:rPr lang="en-US" altLang="en-US" b="1" kern="1200" dirty="0">
                <a:solidFill>
                  <a:srgbClr val="006699"/>
                </a:solidFill>
                <a:latin typeface="+mj-lt"/>
                <a:cs typeface="+mn-cs"/>
              </a:rPr>
              <a:t>lock</a:t>
            </a:r>
            <a:r>
              <a:rPr lang="en-US" altLang="en-US" b="1" dirty="0">
                <a:solidFill>
                  <a:srgbClr val="3366FF"/>
                </a:solidFill>
              </a:rPr>
              <a:t> </a:t>
            </a:r>
            <a:r>
              <a:rPr lang="en-US" altLang="en-US" b="1" kern="1200" dirty="0">
                <a:solidFill>
                  <a:srgbClr val="006699"/>
                </a:solidFill>
                <a:latin typeface="+mj-lt"/>
                <a:cs typeface="+mn-cs"/>
              </a:rPr>
              <a:t>manager</a:t>
            </a:r>
            <a:r>
              <a:rPr lang="en-US" altLang="en-US" b="1" dirty="0">
                <a:solidFill>
                  <a:srgbClr val="3366FF"/>
                </a:solidFill>
              </a:rPr>
              <a:t> </a:t>
            </a:r>
            <a:r>
              <a:rPr lang="en-US" altLang="en-US" dirty="0"/>
              <a:t>(</a:t>
            </a:r>
            <a:r>
              <a:rPr lang="en-US" altLang="en-US" b="1" kern="1200" dirty="0">
                <a:solidFill>
                  <a:srgbClr val="006699"/>
                </a:solidFill>
                <a:latin typeface="+mj-lt"/>
                <a:cs typeface="+mn-cs"/>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49"/>
            <a:ext cx="8742194" cy="692149"/>
          </a:xfrm>
        </p:spPr>
        <p:txBody>
          <a:bodyPr/>
          <a:lstStyle/>
          <a:p>
            <a:pPr>
              <a:defRPr/>
            </a:pPr>
            <a:br>
              <a:rPr lang="en-US" altLang="en-US" b="1" kern="1200" dirty="0">
                <a:solidFill>
                  <a:srgbClr val="006699"/>
                </a:solidFill>
                <a:latin typeface="+mj-lt"/>
                <a:cs typeface="+mn-cs"/>
              </a:rPr>
            </a:br>
            <a:r>
              <a:rPr lang="en-US" altLang="en-US" b="1" kern="1200" dirty="0">
                <a:solidFill>
                  <a:srgbClr val="006699"/>
                </a:solidFill>
                <a:latin typeface="+mj-lt"/>
                <a:cs typeface="+mn-cs"/>
              </a:rPr>
              <a:t>Computer System Environments</a:t>
            </a:r>
            <a:endParaRPr lang="en-US" altLang="en-US" dirty="0">
              <a:effectLst>
                <a:outerShdw blurRad="38100" dist="38100" dir="2700000" algn="tl">
                  <a:srgbClr val="C0C0C0"/>
                </a:outerShdw>
              </a:effectLst>
            </a:endParaRP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09076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118680"/>
            <a:ext cx="6506936" cy="4158806"/>
          </a:xfrm>
        </p:spPr>
        <p:txBody>
          <a:bodyPr/>
          <a:lstStyle/>
          <a:p>
            <a:r>
              <a:rPr lang="en-US" altLang="en-US" dirty="0"/>
              <a:t>Stand-alone general-purpose machines</a:t>
            </a:r>
          </a:p>
          <a:p>
            <a:r>
              <a:rPr lang="en-US" altLang="en-US" dirty="0"/>
              <a:t>But blurred as most systems interconnect with others (i.e., the Internet)</a:t>
            </a:r>
          </a:p>
          <a:p>
            <a:r>
              <a:rPr lang="en-US" altLang="en-US" b="1" kern="1200" dirty="0">
                <a:solidFill>
                  <a:srgbClr val="006699"/>
                </a:solidFill>
                <a:latin typeface="+mj-lt"/>
                <a:cs typeface="+mn-cs"/>
              </a:rPr>
              <a:t>Portals</a:t>
            </a:r>
            <a:r>
              <a:rPr lang="en-US" altLang="en-US" dirty="0"/>
              <a:t> provide web access to internal systems</a:t>
            </a:r>
          </a:p>
          <a:p>
            <a:r>
              <a:rPr lang="en-US" altLang="en-US" b="1" kern="1200" dirty="0">
                <a:solidFill>
                  <a:srgbClr val="006699"/>
                </a:solidFill>
                <a:latin typeface="+mj-lt"/>
                <a:cs typeface="+mn-cs"/>
              </a:rPr>
              <a:t>Network</a:t>
            </a:r>
            <a:r>
              <a:rPr lang="en-US" altLang="en-US" b="1" dirty="0">
                <a:solidFill>
                  <a:srgbClr val="3366FF"/>
                </a:solidFill>
              </a:rPr>
              <a:t> </a:t>
            </a:r>
            <a:r>
              <a:rPr lang="en-US" altLang="en-US" b="1" kern="1200" dirty="0">
                <a:solidFill>
                  <a:srgbClr val="006699"/>
                </a:solidFill>
                <a:latin typeface="+mj-lt"/>
                <a:cs typeface="+mn-cs"/>
              </a:rPr>
              <a:t>computers</a:t>
            </a:r>
            <a:r>
              <a:rPr lang="en-US" altLang="en-US" b="1" dirty="0">
                <a:solidFill>
                  <a:srgbClr val="3366FF"/>
                </a:solidFill>
              </a:rPr>
              <a:t> </a:t>
            </a:r>
            <a:r>
              <a:rPr lang="en-US" altLang="en-US" dirty="0"/>
              <a:t>(</a:t>
            </a:r>
            <a:r>
              <a:rPr lang="en-US" altLang="en-US" b="1" kern="1200" dirty="0">
                <a:solidFill>
                  <a:srgbClr val="006699"/>
                </a:solidFill>
                <a:latin typeface="+mj-lt"/>
                <a:cs typeface="+mn-cs"/>
              </a:rPr>
              <a:t>thin</a:t>
            </a:r>
            <a:r>
              <a:rPr lang="en-US" altLang="en-US" b="1" dirty="0">
                <a:solidFill>
                  <a:srgbClr val="3366FF"/>
                </a:solidFill>
              </a:rPr>
              <a:t> </a:t>
            </a:r>
            <a:r>
              <a:rPr lang="en-US" altLang="en-US" b="1" kern="1200" dirty="0">
                <a:solidFill>
                  <a:srgbClr val="006699"/>
                </a:solidFill>
                <a:latin typeface="+mj-lt"/>
                <a:cs typeface="+mn-cs"/>
              </a:rPr>
              <a:t>clients</a:t>
            </a:r>
            <a:r>
              <a:rPr lang="en-US" altLang="en-US" dirty="0"/>
              <a:t>) are like Web terminals</a:t>
            </a:r>
          </a:p>
          <a:p>
            <a:r>
              <a:rPr lang="en-US" altLang="en-US" dirty="0"/>
              <a:t>Mobile computers interconnect via </a:t>
            </a:r>
            <a:r>
              <a:rPr lang="en-US" altLang="en-US" b="1" kern="1200" dirty="0">
                <a:solidFill>
                  <a:srgbClr val="006699"/>
                </a:solidFill>
                <a:latin typeface="+mj-lt"/>
                <a:cs typeface="+mn-cs"/>
              </a:rPr>
              <a:t>wireless</a:t>
            </a:r>
            <a:r>
              <a:rPr lang="en-US" altLang="en-US" b="1" dirty="0">
                <a:solidFill>
                  <a:srgbClr val="3366FF"/>
                </a:solidFill>
              </a:rPr>
              <a:t> </a:t>
            </a:r>
            <a:r>
              <a:rPr lang="en-US" altLang="en-US" b="1" kern="1200" dirty="0">
                <a:solidFill>
                  <a:srgbClr val="006699"/>
                </a:solidFill>
                <a:latin typeface="+mj-lt"/>
                <a:cs typeface="+mn-cs"/>
              </a:rPr>
              <a:t>networks</a:t>
            </a:r>
          </a:p>
          <a:p>
            <a:r>
              <a:rPr lang="en-US" altLang="en-US" dirty="0"/>
              <a:t>Networking becoming ubiquitous – even home systems use </a:t>
            </a:r>
            <a:r>
              <a:rPr lang="en-US" altLang="en-US" b="1" kern="1200" dirty="0">
                <a:solidFill>
                  <a:srgbClr val="006699"/>
                </a:solidFill>
                <a:latin typeface="+mj-lt"/>
                <a:cs typeface="+mn-cs"/>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 Computing</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kern="1200" dirty="0">
                <a:solidFill>
                  <a:srgbClr val="006699"/>
                </a:solidFill>
                <a:latin typeface="+mj-lt"/>
                <a:cs typeface="+mn-cs"/>
              </a:rPr>
              <a:t>Apple</a:t>
            </a:r>
            <a:r>
              <a:rPr lang="en-US" altLang="en-US" b="1" dirty="0">
                <a:solidFill>
                  <a:srgbClr val="3366FF"/>
                </a:solidFill>
              </a:rPr>
              <a:t> </a:t>
            </a:r>
            <a:r>
              <a:rPr lang="en-US" altLang="en-US" b="1" kern="1200" dirty="0">
                <a:solidFill>
                  <a:srgbClr val="006699"/>
                </a:solidFill>
                <a:latin typeface="+mj-lt"/>
                <a:cs typeface="+mn-cs"/>
              </a:rPr>
              <a:t>iOS</a:t>
            </a:r>
            <a:r>
              <a:rPr lang="en-US" altLang="en-US" b="1" dirty="0">
                <a:solidFill>
                  <a:srgbClr val="3366FF"/>
                </a:solidFill>
              </a:rPr>
              <a:t> </a:t>
            </a:r>
            <a:r>
              <a:rPr lang="en-US" altLang="en-US" dirty="0"/>
              <a:t>and </a:t>
            </a:r>
            <a:r>
              <a:rPr lang="en-US" altLang="en-US" b="1" kern="1200" dirty="0">
                <a:solidFill>
                  <a:srgbClr val="006699"/>
                </a:solidFill>
                <a:latin typeface="+mj-lt"/>
                <a:cs typeface="+mn-cs"/>
              </a:rPr>
              <a:t>Google</a:t>
            </a:r>
            <a:r>
              <a:rPr lang="en-US" altLang="en-US" b="1" dirty="0">
                <a:solidFill>
                  <a:srgbClr val="3366FF"/>
                </a:solidFill>
              </a:rPr>
              <a:t> </a:t>
            </a:r>
            <a:r>
              <a:rPr lang="en-US" altLang="en-US" b="1" kern="1200" dirty="0">
                <a:solidFill>
                  <a:srgbClr val="006699"/>
                </a:solidFill>
                <a:latin typeface="+mj-lt"/>
                <a:cs typeface="+mn-cs"/>
              </a:rPr>
              <a:t>Android</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126457"/>
            <a:ext cx="7192962" cy="570216"/>
          </a:xfrm>
        </p:spPr>
        <p:txBody>
          <a:bodyPr/>
          <a:lstStyle/>
          <a:p>
            <a:pPr eaLnBrk="1" hangingPunct="1"/>
            <a:r>
              <a:rPr lang="en-US" altLang="en-US" sz="2800" dirty="0"/>
              <a:t>Client Server Computing</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Dumb terminals supplanted by smart PCs</a:t>
            </a:r>
          </a:p>
          <a:p>
            <a:pPr>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1">
              <a:lnSpc>
                <a:spcPct val="90000"/>
              </a:lnSpc>
            </a:pPr>
            <a:r>
              <a:rPr lang="en-US" altLang="en-US" b="1" dirty="0">
                <a:solidFill>
                  <a:srgbClr val="006699"/>
                </a:solidFill>
                <a:latin typeface="+mj-lt"/>
              </a:rPr>
              <a:t>Compute-server</a:t>
            </a:r>
            <a:r>
              <a:rPr lang="en-US" altLang="en-US" b="1" dirty="0">
                <a:solidFill>
                  <a:srgbClr val="3366FF"/>
                </a:solidFill>
              </a:rPr>
              <a:t> </a:t>
            </a:r>
            <a:r>
              <a:rPr lang="en-US" altLang="en-US" b="1" dirty="0">
                <a:solidFill>
                  <a:srgbClr val="006699"/>
                </a:solidFill>
                <a:latin typeface="+mj-lt"/>
              </a:rPr>
              <a:t>system</a:t>
            </a:r>
            <a:r>
              <a:rPr lang="en-US" altLang="en-US" b="1" dirty="0">
                <a:solidFill>
                  <a:srgbClr val="3366FF"/>
                </a:solidFill>
              </a:rPr>
              <a:t> </a:t>
            </a:r>
            <a:r>
              <a:rPr lang="en-US" altLang="en-US" dirty="0"/>
              <a:t>provides an interface to client to request services (i.e., database)</a:t>
            </a:r>
          </a:p>
          <a:p>
            <a:pPr lvl="1">
              <a:lnSpc>
                <a:spcPct val="90000"/>
              </a:lnSpc>
            </a:pPr>
            <a:r>
              <a:rPr lang="en-US" altLang="en-US" b="1" dirty="0">
                <a:solidFill>
                  <a:srgbClr val="006699"/>
                </a:solidFill>
                <a:latin typeface="+mj-lt"/>
              </a:rPr>
              <a:t>File-server</a:t>
            </a:r>
            <a:r>
              <a:rPr lang="en-US" altLang="en-US" b="1" dirty="0">
                <a:solidFill>
                  <a:srgbClr val="3366FF"/>
                </a:solidFill>
              </a:rPr>
              <a:t> </a:t>
            </a:r>
            <a:r>
              <a:rPr lang="en-US" altLang="en-US" b="1" dirty="0">
                <a:solidFill>
                  <a:srgbClr val="006699"/>
                </a:solidFill>
                <a:latin typeface="+mj-lt"/>
              </a:rPr>
              <a:t>system</a:t>
            </a:r>
            <a:r>
              <a:rPr lang="en-US" altLang="en-US" b="1" dirty="0">
                <a:solidFill>
                  <a:srgbClr val="3366FF"/>
                </a:solidFill>
              </a:rPr>
              <a:t>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501955"/>
            <a:ext cx="4610100" cy="2016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134901"/>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a:t>
            </a:r>
            <a:r>
              <a:rPr lang="en-US" altLang="en-US" b="1" dirty="0">
                <a:solidFill>
                  <a:srgbClr val="3366FF"/>
                </a:solidFill>
              </a:rPr>
              <a:t> </a:t>
            </a:r>
            <a:r>
              <a:rPr lang="en-US" altLang="en-US" b="1" kern="1200" dirty="0">
                <a:solidFill>
                  <a:srgbClr val="006699"/>
                </a:solidFill>
                <a:latin typeface="+mj-lt"/>
                <a:cs typeface="+mn-cs"/>
              </a:rPr>
              <a:t>over</a:t>
            </a:r>
            <a:r>
              <a:rPr lang="en-US" altLang="en-US" b="1" dirty="0">
                <a:solidFill>
                  <a:srgbClr val="3366FF"/>
                </a:solidFill>
              </a:rPr>
              <a:t> </a:t>
            </a:r>
            <a:r>
              <a:rPr lang="en-US" altLang="en-US" b="1" kern="1200" dirty="0">
                <a:solidFill>
                  <a:srgbClr val="006699"/>
                </a:solidFill>
                <a:latin typeface="+mj-lt"/>
                <a:cs typeface="+mn-cs"/>
              </a:rPr>
              <a:t>IP</a:t>
            </a:r>
            <a:r>
              <a:rPr lang="en-US" altLang="en-US" b="1" dirty="0">
                <a:solidFill>
                  <a:srgbClr val="3366FF"/>
                </a:solidFill>
              </a:rPr>
              <a:t>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its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452"/>
            <a:ext cx="8123238" cy="648240"/>
          </a:xfrm>
        </p:spPr>
        <p:txBody>
          <a:bodyPr/>
          <a:lstStyle/>
          <a:p>
            <a:pPr eaLnBrk="1" hangingPunct="1"/>
            <a:r>
              <a:rPr lang="en-US" altLang="en-US" sz="2800" dirty="0"/>
              <a:t>Cloud Computing – Many Types</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b="1" kern="1200" dirty="0">
                <a:solidFill>
                  <a:srgbClr val="006699"/>
                </a:solidFill>
                <a:latin typeface="+mj-lt"/>
                <a:cs typeface="+mn-cs"/>
              </a:rPr>
              <a:t>Public cloud </a:t>
            </a:r>
            <a:r>
              <a:rPr lang="en-US" altLang="en-US" dirty="0"/>
              <a:t>– available via Internet to anyone willing to pay</a:t>
            </a:r>
          </a:p>
          <a:p>
            <a:r>
              <a:rPr lang="en-US" altLang="en-US" b="1" kern="1200" dirty="0">
                <a:solidFill>
                  <a:srgbClr val="006699"/>
                </a:solidFill>
                <a:latin typeface="+mj-lt"/>
                <a:cs typeface="+mn-cs"/>
              </a:rPr>
              <a:t>Private</a:t>
            </a:r>
            <a:r>
              <a:rPr lang="en-US" altLang="en-US" b="1" dirty="0">
                <a:solidFill>
                  <a:srgbClr val="3366FF"/>
                </a:solidFill>
              </a:rPr>
              <a:t> </a:t>
            </a:r>
            <a:r>
              <a:rPr lang="en-US" altLang="en-US" b="1" kern="1200" dirty="0">
                <a:solidFill>
                  <a:srgbClr val="006699"/>
                </a:solidFill>
                <a:latin typeface="+mj-lt"/>
                <a:cs typeface="+mn-cs"/>
              </a:rPr>
              <a:t>cloud</a:t>
            </a:r>
            <a:r>
              <a:rPr lang="en-US" altLang="en-US" b="1" dirty="0">
                <a:solidFill>
                  <a:srgbClr val="3366FF"/>
                </a:solidFill>
              </a:rPr>
              <a:t> </a:t>
            </a:r>
            <a:r>
              <a:rPr lang="en-US" altLang="en-US" dirty="0"/>
              <a:t>– run by a company for the company’s own use</a:t>
            </a:r>
          </a:p>
          <a:p>
            <a:r>
              <a:rPr lang="en-US" altLang="en-US" b="1" kern="1200" dirty="0">
                <a:solidFill>
                  <a:srgbClr val="006699"/>
                </a:solidFill>
                <a:latin typeface="+mj-lt"/>
                <a:cs typeface="+mn-cs"/>
              </a:rPr>
              <a:t>Hybrid</a:t>
            </a:r>
            <a:r>
              <a:rPr lang="en-US" altLang="en-US" b="1" dirty="0">
                <a:solidFill>
                  <a:srgbClr val="3366FF"/>
                </a:solidFill>
              </a:rPr>
              <a:t> </a:t>
            </a:r>
            <a:r>
              <a:rPr lang="en-US" altLang="en-US" b="1" kern="1200" dirty="0">
                <a:solidFill>
                  <a:srgbClr val="006699"/>
                </a:solidFill>
                <a:latin typeface="+mj-lt"/>
                <a:cs typeface="+mn-cs"/>
              </a:rPr>
              <a:t>cloud</a:t>
            </a:r>
            <a:r>
              <a:rPr lang="en-US" altLang="en-US" b="1" dirty="0">
                <a:solidFill>
                  <a:srgbClr val="3366FF"/>
                </a:solidFill>
              </a:rPr>
              <a:t> </a:t>
            </a:r>
            <a:r>
              <a:rPr lang="en-US" altLang="en-US" dirty="0"/>
              <a:t>– includes both public and private cloud components</a:t>
            </a:r>
          </a:p>
          <a:p>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a:t>
            </a:r>
            <a:r>
              <a:rPr lang="en-US" altLang="en-US" dirty="0" err="1"/>
              <a:t>Oses</a:t>
            </a:r>
            <a:r>
              <a:rPr lang="en-US" altLang="en-US" dirty="0"/>
              <a:t>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68090"/>
            <a:ext cx="8123238" cy="631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216500" y="182563"/>
            <a:ext cx="772322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375548"/>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a:t>
            </a:r>
            <a:r>
              <a:rPr lang="en-US" altLang="en-US" b="1" dirty="0">
                <a:solidFill>
                  <a:srgbClr val="3366FF"/>
                </a:solidFill>
              </a:rPr>
              <a:t> </a:t>
            </a:r>
            <a:r>
              <a:rPr lang="en-US" altLang="en-US" b="1" kern="1200" dirty="0">
                <a:solidFill>
                  <a:srgbClr val="006699"/>
                </a:solidFill>
                <a:latin typeface="+mj-lt"/>
                <a:cs typeface="+mn-cs"/>
              </a:rPr>
              <a:t>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1235585" y="143245"/>
            <a:ext cx="7704137" cy="576262"/>
          </a:xfrm>
        </p:spPr>
        <p:txBody>
          <a:bodyPr/>
          <a:lstStyle/>
          <a:p>
            <a:r>
              <a:rPr lang="en-US" altLang="en-US" sz="2800" dirty="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145936"/>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a:t>
            </a:r>
            <a:r>
              <a:rPr lang="en-US" altLang="en-US" b="1" dirty="0">
                <a:solidFill>
                  <a:srgbClr val="3366FF"/>
                </a:solidFill>
              </a:rPr>
              <a:t> </a:t>
            </a:r>
            <a:r>
              <a:rPr lang="en-US" altLang="en-US" b="1" kern="1200" dirty="0">
                <a:solidFill>
                  <a:srgbClr val="006699"/>
                </a:solidFill>
                <a:latin typeface="+mj-lt"/>
                <a:cs typeface="+mn-cs"/>
              </a:rPr>
              <a:t>protection</a:t>
            </a:r>
            <a:r>
              <a:rPr lang="en-US" altLang="en-US" dirty="0">
                <a:solidFill>
                  <a:srgbClr val="3366FF"/>
                </a:solidFill>
              </a:rPr>
              <a:t> </a:t>
            </a:r>
            <a:r>
              <a:rPr lang="en-US" altLang="en-US" dirty="0">
                <a:solidFill>
                  <a:srgbClr val="000000"/>
                </a:solidFill>
              </a:rPr>
              <a:t>and </a:t>
            </a:r>
            <a:r>
              <a:rPr lang="en-US" altLang="en-US" b="1" kern="1200" dirty="0">
                <a:solidFill>
                  <a:srgbClr val="006699"/>
                </a:solidFill>
                <a:latin typeface="+mj-lt"/>
                <a:cs typeface="+mn-cs"/>
              </a:rPr>
              <a:t>Digital</a:t>
            </a:r>
            <a:r>
              <a:rPr lang="en-US" altLang="en-US" b="1" dirty="0">
                <a:solidFill>
                  <a:srgbClr val="3366FF"/>
                </a:solidFill>
              </a:rPr>
              <a:t> </a:t>
            </a:r>
            <a:r>
              <a:rPr lang="en-US" altLang="en-US" b="1" kern="1200" dirty="0">
                <a:solidFill>
                  <a:srgbClr val="006699"/>
                </a:solidFill>
                <a:latin typeface="+mj-lt"/>
                <a:cs typeface="+mn-cs"/>
              </a:rPr>
              <a:t>Rights</a:t>
            </a:r>
            <a:r>
              <a:rPr lang="en-US" altLang="en-US" b="1" dirty="0">
                <a:solidFill>
                  <a:srgbClr val="3366FF"/>
                </a:solidFill>
              </a:rPr>
              <a:t> </a:t>
            </a:r>
            <a:r>
              <a:rPr lang="en-US" altLang="en-US" b="1" kern="1200" dirty="0">
                <a:solidFill>
                  <a:srgbClr val="006699"/>
                </a:solidFill>
                <a:latin typeface="+mj-lt"/>
                <a:cs typeface="+mn-cs"/>
              </a:rPr>
              <a:t>Management</a:t>
            </a:r>
            <a:r>
              <a:rPr lang="en-US" altLang="en-US" b="1" dirty="0">
                <a:solidFill>
                  <a:srgbClr val="3366FF"/>
                </a:solidFill>
              </a:rPr>
              <a:t> </a:t>
            </a:r>
            <a:r>
              <a:rPr lang="en-US" altLang="en-US" dirty="0"/>
              <a:t>(</a:t>
            </a:r>
            <a:r>
              <a:rPr lang="en-US" altLang="en-US" b="1" kern="1200" dirty="0">
                <a:solidFill>
                  <a:srgbClr val="006699"/>
                </a:solidFill>
                <a:latin typeface="+mj-lt"/>
                <a:cs typeface="+mn-cs"/>
              </a:rPr>
              <a:t>DRM</a:t>
            </a:r>
            <a:r>
              <a:rPr lang="en-US" altLang="en-US" dirty="0"/>
              <a:t>)</a:t>
            </a:r>
            <a:r>
              <a:rPr lang="en-US" altLang="en-US" dirty="0">
                <a:solidFill>
                  <a:srgbClr val="3366FF"/>
                </a:solidFill>
              </a:rPr>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a:t>
            </a:r>
            <a:r>
              <a:rPr lang="en-US" altLang="en-US" b="1" dirty="0">
                <a:solidFill>
                  <a:srgbClr val="3366FF"/>
                </a:solidFill>
              </a:rPr>
              <a:t> </a:t>
            </a:r>
            <a:r>
              <a:rPr lang="en-US" altLang="en-US" b="1" kern="1200" dirty="0">
                <a:solidFill>
                  <a:srgbClr val="006699"/>
                </a:solidFill>
                <a:latin typeface="+mj-lt"/>
                <a:cs typeface="+mn-cs"/>
              </a:rPr>
              <a:t>Software</a:t>
            </a:r>
            <a:r>
              <a:rPr lang="en-US" altLang="en-US" b="1" dirty="0">
                <a:solidFill>
                  <a:srgbClr val="3366FF"/>
                </a:solidFill>
              </a:rPr>
              <a:t> </a:t>
            </a:r>
            <a:r>
              <a:rPr lang="en-US" altLang="en-US" b="1" kern="1200" dirty="0">
                <a:solidFill>
                  <a:srgbClr val="006699"/>
                </a:solidFill>
                <a:latin typeface="+mj-lt"/>
                <a:cs typeface="+mn-cs"/>
              </a:rPr>
              <a:t>Foundation</a:t>
            </a:r>
            <a:r>
              <a:rPr lang="en-US" altLang="en-US" b="1" dirty="0">
                <a:solidFill>
                  <a:srgbClr val="3366FF"/>
                </a:solidFill>
              </a:rPr>
              <a:t> </a:t>
            </a:r>
            <a:r>
              <a:rPr lang="en-US" altLang="en-US" dirty="0"/>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a:t>
            </a:r>
            <a:r>
              <a:rPr lang="en-US" altLang="ja-JP" b="1" dirty="0">
                <a:solidFill>
                  <a:srgbClr val="3366FF"/>
                </a:solidFill>
              </a:rPr>
              <a:t> </a:t>
            </a:r>
            <a:r>
              <a:rPr lang="en-US" altLang="ja-JP" b="1" kern="1200" dirty="0">
                <a:solidFill>
                  <a:srgbClr val="006699"/>
                </a:solidFill>
                <a:latin typeface="+mj-lt"/>
                <a:cs typeface="+mn-cs"/>
              </a:rPr>
              <a:t>Public</a:t>
            </a:r>
            <a:r>
              <a:rPr lang="en-US" altLang="ja-JP" b="1" dirty="0">
                <a:solidFill>
                  <a:srgbClr val="3366FF"/>
                </a:solidFill>
              </a:rPr>
              <a:t> </a:t>
            </a:r>
            <a:r>
              <a:rPr lang="en-US" altLang="ja-JP" b="1" kern="1200" dirty="0">
                <a:solidFill>
                  <a:srgbClr val="006699"/>
                </a:solidFill>
                <a:latin typeface="+mj-lt"/>
                <a:cs typeface="+mn-cs"/>
              </a:rPr>
              <a:t>License</a:t>
            </a:r>
            <a:r>
              <a:rPr lang="en-US" altLang="ja-JP" b="1" dirty="0">
                <a:solidFill>
                  <a:srgbClr val="3366FF"/>
                </a:solidFill>
              </a:rPr>
              <a:t>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dirty="0">
                <a:solidFill>
                  <a:srgbClr val="663300"/>
                </a:solidFill>
              </a:rPr>
              <a:t>http://gnu.org/philosophy/open-source-misses-the-point.html/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a:t>
            </a:r>
            <a:r>
              <a:rPr lang="en-US" altLang="en-US" b="1" dirty="0">
                <a:solidFill>
                  <a:srgbClr val="3366FF"/>
                </a:solidFill>
              </a:rPr>
              <a:t> </a:t>
            </a:r>
            <a:r>
              <a:rPr lang="en-US" altLang="en-US" b="1" kern="1200" dirty="0">
                <a:solidFill>
                  <a:srgbClr val="006699"/>
                </a:solidFill>
                <a:latin typeface="+mj-lt"/>
                <a:cs typeface="+mn-cs"/>
              </a:rPr>
              <a:t>UNIX</a:t>
            </a:r>
            <a:r>
              <a:rPr lang="en-US" altLang="en-US" dirty="0">
                <a:solidFill>
                  <a:srgbClr val="3366FF"/>
                </a:solidFill>
              </a:rPr>
              <a:t>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a:t>
            </a:r>
            <a:r>
              <a:rPr lang="en-US" altLang="en-US" b="1" dirty="0">
                <a:solidFill>
                  <a:srgbClr val="3366FF"/>
                </a:solidFill>
              </a:rPr>
              <a:t> </a:t>
            </a:r>
            <a:r>
              <a:rPr lang="en-US" altLang="en-US" b="1" kern="1200" dirty="0">
                <a:solidFill>
                  <a:srgbClr val="006699"/>
                </a:solidFill>
                <a:latin typeface="+mj-lt"/>
                <a:cs typeface="+mn-cs"/>
              </a:rPr>
              <a:t>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188065739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kern="1200" dirty="0">
                <a:solidFill>
                  <a:srgbClr val="006699"/>
                </a:solidFill>
                <a:latin typeface="+mj-lt"/>
                <a:cs typeface="+mn-cs"/>
              </a:rPr>
              <a:t>Binary</a:t>
            </a:r>
            <a:r>
              <a:rPr lang="en-US" altLang="en-US" sz="1800" b="1" dirty="0">
                <a:solidFill>
                  <a:srgbClr val="3366FF"/>
                </a:solidFill>
              </a:rPr>
              <a:t> </a:t>
            </a:r>
            <a:r>
              <a:rPr lang="en-US" altLang="en-US" sz="1800" b="1" kern="1200" dirty="0">
                <a:solidFill>
                  <a:srgbClr val="006699"/>
                </a:solidFill>
                <a:latin typeface="+mj-lt"/>
                <a:cs typeface="+mn-cs"/>
              </a:rPr>
              <a:t>search</a:t>
            </a:r>
            <a:r>
              <a:rPr lang="en-US" altLang="en-US" sz="1800" b="1" dirty="0">
                <a:solidFill>
                  <a:srgbClr val="3366FF"/>
                </a:solidFill>
              </a:rPr>
              <a:t> </a:t>
            </a:r>
            <a:r>
              <a:rPr lang="en-US" altLang="en-US" sz="1800" b="1" kern="1200" dirty="0">
                <a:solidFill>
                  <a:srgbClr val="006699"/>
                </a:solidFill>
                <a:latin typeface="+mj-lt"/>
                <a:cs typeface="+mn-cs"/>
              </a:rPr>
              <a:t>tree</a:t>
            </a:r>
            <a:br>
              <a:rPr lang="en-US" altLang="en-US" sz="1800" dirty="0"/>
            </a:br>
            <a:r>
              <a:rPr lang="en-US" altLang="en-US" sz="1800" dirty="0"/>
              <a:t>left &lt;= right</a:t>
            </a:r>
          </a:p>
          <a:p>
            <a:pPr lvl="1"/>
            <a:r>
              <a:rPr lang="en-US" altLang="en-US" sz="1800" dirty="0"/>
              <a:t>Search performance is </a:t>
            </a:r>
            <a:r>
              <a:rPr lang="en-US" altLang="en-US" sz="1800" i="1" dirty="0"/>
              <a:t>O(n)</a:t>
            </a:r>
          </a:p>
          <a:p>
            <a:pPr lvl="1"/>
            <a:r>
              <a:rPr lang="en-US" altLang="en-US" sz="1800" b="1" kern="1200" dirty="0">
                <a:solidFill>
                  <a:srgbClr val="006699"/>
                </a:solidFill>
                <a:latin typeface="+mj-lt"/>
                <a:cs typeface="+mn-cs"/>
              </a:rPr>
              <a:t>Balanced</a:t>
            </a:r>
            <a:r>
              <a:rPr lang="en-US" altLang="en-US" sz="1800" b="1" dirty="0">
                <a:solidFill>
                  <a:srgbClr val="3366FF"/>
                </a:solidFill>
              </a:rPr>
              <a:t> </a:t>
            </a:r>
            <a:r>
              <a:rPr lang="en-US" altLang="en-US" sz="1800" b="1" kern="1200" dirty="0">
                <a:solidFill>
                  <a:srgbClr val="006699"/>
                </a:solidFill>
                <a:latin typeface="+mj-lt"/>
                <a:cs typeface="+mn-cs"/>
              </a:rPr>
              <a:t>binary</a:t>
            </a:r>
            <a:r>
              <a:rPr lang="en-US" altLang="en-US" sz="1800" b="1" dirty="0">
                <a:solidFill>
                  <a:srgbClr val="3366FF"/>
                </a:solidFill>
              </a:rPr>
              <a:t> </a:t>
            </a:r>
            <a:r>
              <a:rPr lang="en-US" altLang="en-US" sz="1800" b="1" kern="1200" dirty="0">
                <a:solidFill>
                  <a:srgbClr val="006699"/>
                </a:solidFill>
                <a:latin typeface="+mj-lt"/>
                <a:cs typeface="+mn-cs"/>
              </a:rPr>
              <a:t>search</a:t>
            </a:r>
            <a:r>
              <a:rPr lang="en-US" altLang="en-US" sz="1800" b="1" dirty="0">
                <a:solidFill>
                  <a:srgbClr val="3366FF"/>
                </a:solidFill>
              </a:rPr>
              <a:t> </a:t>
            </a:r>
            <a:r>
              <a:rPr lang="en-US" altLang="en-US" sz="1800" b="1" kern="1200" dirty="0">
                <a:solidFill>
                  <a:srgbClr val="006699"/>
                </a:solidFill>
                <a:latin typeface="+mj-lt"/>
                <a:cs typeface="+mn-cs"/>
              </a:rPr>
              <a:t>tree</a:t>
            </a:r>
            <a:r>
              <a:rPr lang="en-US" altLang="en-US" sz="1800" b="1" dirty="0">
                <a:solidFill>
                  <a:srgbClr val="3366FF"/>
                </a:solidFill>
              </a:rPr>
              <a:t> </a:t>
            </a:r>
            <a:r>
              <a:rPr lang="en-US" altLang="en-US" sz="1800" dirty="0"/>
              <a:t>is </a:t>
            </a:r>
            <a:r>
              <a:rPr lang="en-US" altLang="en-US" sz="1800" i="1" dirty="0"/>
              <a:t>O(lg n)</a:t>
            </a:r>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pPr>
              <a:buFont typeface="Monotype Sorts" pitchFamily="-84" charset="2"/>
              <a:buNone/>
            </a:pPr>
            <a:endParaRPr lang="en-US" altLang="en-US" dirty="0"/>
          </a:p>
          <a:p>
            <a:endParaRPr lang="en-US" altLang="en-US" dirty="0"/>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kern="1200" dirty="0">
                <a:solidFill>
                  <a:srgbClr val="006699"/>
                </a:solidFill>
                <a:latin typeface="+mj-lt"/>
                <a:cs typeface="+mn-cs"/>
              </a:rPr>
              <a:t>Hash</a:t>
            </a:r>
            <a:r>
              <a:rPr lang="en-US" altLang="en-US" sz="1800" b="1" dirty="0">
                <a:solidFill>
                  <a:srgbClr val="3366FF"/>
                </a:solidFill>
              </a:rPr>
              <a:t> </a:t>
            </a:r>
            <a:r>
              <a:rPr lang="en-US" altLang="en-US" sz="1800" b="1" kern="1200" dirty="0">
                <a:solidFill>
                  <a:srgbClr val="006699"/>
                </a:solidFill>
                <a:latin typeface="+mj-lt"/>
                <a:cs typeface="+mn-cs"/>
              </a:rPr>
              <a:t>function</a:t>
            </a:r>
            <a:r>
              <a:rPr lang="en-US" altLang="en-US" sz="1800" b="1" dirty="0">
                <a:solidFill>
                  <a:srgbClr val="3366FF"/>
                </a:solidFill>
              </a:rPr>
              <a:t> </a:t>
            </a:r>
            <a:r>
              <a:rPr lang="en-US" altLang="en-US" sz="1800" dirty="0"/>
              <a:t>can create a</a:t>
            </a:r>
            <a:r>
              <a:rPr lang="en-US" altLang="en-US" sz="1800" b="1" dirty="0">
                <a:solidFill>
                  <a:srgbClr val="3366FF"/>
                </a:solidFill>
              </a:rPr>
              <a:t> </a:t>
            </a:r>
            <a:r>
              <a:rPr lang="en-US" altLang="en-US" sz="1800" b="1" kern="1200" dirty="0">
                <a:solidFill>
                  <a:srgbClr val="006699"/>
                </a:solidFill>
                <a:latin typeface="+mj-lt"/>
                <a:cs typeface="+mn-cs"/>
              </a:rPr>
              <a:t>hash</a:t>
            </a:r>
            <a:r>
              <a:rPr lang="en-US" altLang="en-US" sz="1800" b="1" dirty="0">
                <a:solidFill>
                  <a:srgbClr val="3366FF"/>
                </a:solidFill>
              </a:rPr>
              <a:t> </a:t>
            </a:r>
            <a:r>
              <a:rPr lang="en-US" altLang="en-US" sz="1800" b="1" kern="1200" dirty="0">
                <a:solidFill>
                  <a:srgbClr val="006699"/>
                </a:solidFill>
                <a:latin typeface="+mj-lt"/>
                <a:cs typeface="+mn-cs"/>
              </a:rPr>
              <a:t>map</a:t>
            </a: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pPr>
              <a:buFont typeface="Monotype Sorts" pitchFamily="-84" charset="2"/>
              <a:buNone/>
            </a:pPr>
            <a:endParaRPr lang="en-US" altLang="en-US" sz="1800" b="1" i="1" dirty="0">
              <a:solidFill>
                <a:srgbClr val="3366FF"/>
              </a:solidFill>
            </a:endParaRPr>
          </a:p>
          <a:p>
            <a:r>
              <a:rPr lang="en-US" altLang="en-US" sz="1800" b="1" kern="1200" dirty="0">
                <a:solidFill>
                  <a:srgbClr val="006699"/>
                </a:solidFill>
                <a:latin typeface="+mj-lt"/>
                <a:cs typeface="+mn-cs"/>
              </a:rPr>
              <a:t>Bitmap</a:t>
            </a:r>
            <a:r>
              <a:rPr lang="en-US" altLang="en-US" sz="1800" dirty="0"/>
              <a:t> – string of </a:t>
            </a:r>
            <a:r>
              <a:rPr lang="en-US" altLang="en-US" sz="1800" i="1" dirty="0"/>
              <a:t>n</a:t>
            </a:r>
            <a:r>
              <a:rPr lang="en-US" altLang="en-US" sz="1800" dirty="0"/>
              <a:t> binary digits representing the status of </a:t>
            </a:r>
            <a:r>
              <a:rPr lang="en-US" altLang="en-US" sz="1800" i="1" dirty="0"/>
              <a:t>n</a:t>
            </a:r>
            <a:r>
              <a:rPr lang="en-US" altLang="en-US" sz="1800" dirty="0"/>
              <a:t> items</a:t>
            </a:r>
          </a:p>
          <a:p>
            <a:r>
              <a:rPr lang="en-US" altLang="en-US" sz="1800" dirty="0"/>
              <a:t>Linux data structures defined in </a:t>
            </a:r>
            <a:r>
              <a:rPr lang="en-US" altLang="en-US" sz="1800" b="1" i="1" dirty="0"/>
              <a:t>include</a:t>
            </a:r>
            <a:r>
              <a:rPr lang="en-US" altLang="en-US" sz="1800" dirty="0"/>
              <a:t> files </a:t>
            </a:r>
            <a:r>
              <a:rPr lang="en-US" altLang="en-US" sz="1800" dirty="0">
                <a:latin typeface="Courier New" panose="02070309020205020404" pitchFamily="49" charset="0"/>
                <a:cs typeface="Courier New" panose="02070309020205020404" pitchFamily="49" charset="0"/>
              </a:rPr>
              <a:t>&lt;</a:t>
            </a:r>
            <a:r>
              <a:rPr lang="en-US" altLang="en-US" sz="1800" dirty="0" err="1">
                <a:latin typeface="Courier New" panose="02070309020205020404" pitchFamily="49" charset="0"/>
                <a:cs typeface="Courier New" panose="02070309020205020404" pitchFamily="49" charset="0"/>
              </a:rPr>
              <a:t>linux</a:t>
            </a:r>
            <a:r>
              <a:rPr lang="en-US" altLang="en-US" sz="1800" dirty="0">
                <a:latin typeface="Courier New" panose="02070309020205020404" pitchFamily="49" charset="0"/>
                <a:cs typeface="Courier New" panose="02070309020205020404" pitchFamily="49" charset="0"/>
              </a:rPr>
              <a:t>/</a:t>
            </a:r>
            <a:r>
              <a:rPr lang="en-US" altLang="en-US" sz="1800" dirty="0" err="1">
                <a:latin typeface="Courier New" panose="02070309020205020404" pitchFamily="49" charset="0"/>
                <a:cs typeface="Courier New" panose="02070309020205020404" pitchFamily="49" charset="0"/>
              </a:rPr>
              <a:t>list.h</a:t>
            </a:r>
            <a:r>
              <a:rPr lang="en-US" altLang="en-US" sz="1800" dirty="0">
                <a:latin typeface="Courier New" panose="02070309020205020404" pitchFamily="49" charset="0"/>
                <a:cs typeface="Courier New" panose="02070309020205020404" pitchFamily="49" charset="0"/>
              </a:rPr>
              <a:t>&gt;, &lt;</a:t>
            </a:r>
            <a:r>
              <a:rPr lang="en-US" altLang="en-US" sz="1800" dirty="0" err="1">
                <a:latin typeface="Courier New" panose="02070309020205020404" pitchFamily="49" charset="0"/>
                <a:cs typeface="Courier New" panose="02070309020205020404" pitchFamily="49" charset="0"/>
              </a:rPr>
              <a:t>linux</a:t>
            </a:r>
            <a:r>
              <a:rPr lang="en-US" altLang="en-US" sz="1800" dirty="0">
                <a:latin typeface="Courier New" panose="02070309020205020404" pitchFamily="49" charset="0"/>
                <a:cs typeface="Courier New" panose="02070309020205020404" pitchFamily="49" charset="0"/>
              </a:rPr>
              <a:t>/</a:t>
            </a:r>
            <a:r>
              <a:rPr lang="en-US" altLang="en-US" sz="1800" dirty="0" err="1">
                <a:latin typeface="Courier New" panose="02070309020205020404" pitchFamily="49" charset="0"/>
                <a:cs typeface="Courier New" panose="02070309020205020404" pitchFamily="49" charset="0"/>
              </a:rPr>
              <a:t>kfifo.h</a:t>
            </a:r>
            <a:r>
              <a:rPr lang="en-US" altLang="en-US" sz="1800" dirty="0">
                <a:latin typeface="Courier New" panose="02070309020205020404" pitchFamily="49" charset="0"/>
                <a:cs typeface="Courier New" panose="02070309020205020404" pitchFamily="49" charset="0"/>
              </a:rPr>
              <a:t>&gt;, &lt;</a:t>
            </a:r>
            <a:r>
              <a:rPr lang="en-US" altLang="en-US" sz="1800" dirty="0" err="1">
                <a:latin typeface="Courier New" panose="02070309020205020404" pitchFamily="49" charset="0"/>
                <a:cs typeface="Courier New" panose="02070309020205020404" pitchFamily="49" charset="0"/>
              </a:rPr>
              <a:t>linux</a:t>
            </a:r>
            <a:r>
              <a:rPr lang="en-US" altLang="en-US" sz="1800" dirty="0">
                <a:latin typeface="Courier New" panose="02070309020205020404" pitchFamily="49" charset="0"/>
                <a:cs typeface="Courier New" panose="02070309020205020404" pitchFamily="49" charset="0"/>
              </a:rPr>
              <a:t>/</a:t>
            </a:r>
            <a:r>
              <a:rPr lang="en-US" altLang="en-US" sz="1800" dirty="0" err="1">
                <a:latin typeface="Courier New" panose="02070309020205020404" pitchFamily="49" charset="0"/>
                <a:cs typeface="Courier New" panose="02070309020205020404" pitchFamily="49" charset="0"/>
              </a:rPr>
              <a:t>rbtree.h</a:t>
            </a:r>
            <a:r>
              <a:rPr lang="en-US" altLang="en-US" sz="1800" dirty="0">
                <a:latin typeface="Courier New" panose="02070309020205020404" pitchFamily="49" charset="0"/>
                <a:cs typeface="Courier New" panose="02070309020205020404" pitchFamily="49" charset="0"/>
              </a:rPr>
              <a:t>&gt;</a:t>
            </a:r>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pPr>
              <a:buFont typeface="Monotype Sorts" pitchFamily="-84" charset="2"/>
              <a:buNone/>
            </a:pPr>
            <a:endParaRPr lang="en-US" altLang="en-US" dirty="0"/>
          </a:p>
          <a:p>
            <a:endParaRPr lang="en-US" altLang="en-US" dirty="0"/>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a:t>
            </a:r>
            <a:r>
              <a:rPr lang="en-US" altLang="en-US" b="1" dirty="0">
                <a:solidFill>
                  <a:srgbClr val="3366FF"/>
                </a:solidFill>
              </a:rPr>
              <a:t> </a:t>
            </a:r>
            <a:r>
              <a:rPr lang="en-US" altLang="en-US" b="1" dirty="0">
                <a:solidFill>
                  <a:srgbClr val="006699"/>
                </a:solidFill>
                <a:latin typeface="+mj-lt"/>
              </a:rPr>
              <a:t>performance</a:t>
            </a:r>
            <a:r>
              <a:rPr lang="en-US" altLang="en-US" b="1" dirty="0">
                <a:solidFill>
                  <a:srgbClr val="3366FF"/>
                </a:solidFill>
              </a:rPr>
              <a:t>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a:t>
            </a:r>
            <a:r>
              <a:rPr lang="en-US" altLang="ja-JP" dirty="0">
                <a:solidFill>
                  <a:srgbClr val="3366FF"/>
                </a:solidFill>
              </a:rPr>
              <a:t> </a:t>
            </a:r>
            <a:r>
              <a:rPr lang="en-US" altLang="ja-JP" b="1" dirty="0">
                <a:solidFill>
                  <a:srgbClr val="006699"/>
                </a:solidFill>
                <a:latin typeface="+mj-lt"/>
              </a:rPr>
              <a:t>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a:t>
            </a:r>
            <a:r>
              <a:rPr lang="en-US" altLang="en-US" b="1" dirty="0">
                <a:solidFill>
                  <a:srgbClr val="3366FF"/>
                </a:solidFill>
              </a:rPr>
              <a:t> </a:t>
            </a:r>
            <a:r>
              <a:rPr lang="en-US" altLang="en-US" b="1" dirty="0">
                <a:solidFill>
                  <a:srgbClr val="006699"/>
                </a:solidFill>
                <a:latin typeface="+mj-lt"/>
              </a:rPr>
              <a:t>allocator</a:t>
            </a:r>
            <a:r>
              <a:rPr lang="en-US" altLang="en-US" dirty="0"/>
              <a:t> and </a:t>
            </a:r>
            <a:r>
              <a:rPr lang="en-US" altLang="en-US" b="1" dirty="0">
                <a:solidFill>
                  <a:srgbClr val="006699"/>
                </a:solidFill>
                <a:latin typeface="+mj-lt"/>
              </a:rPr>
              <a:t>control</a:t>
            </a:r>
            <a:r>
              <a:rPr lang="en-US" altLang="en-US" b="1" dirty="0">
                <a:solidFill>
                  <a:srgbClr val="3366FF"/>
                </a:solidFill>
              </a:rPr>
              <a:t> </a:t>
            </a:r>
            <a:r>
              <a:rPr lang="en-US" altLang="en-US" b="1" dirty="0">
                <a:solidFill>
                  <a:srgbClr val="006699"/>
                </a:solidFill>
                <a:latin typeface="+mj-lt"/>
              </a:rPr>
              <a:t>program</a:t>
            </a:r>
            <a:r>
              <a:rPr lang="en-US" altLang="en-US" b="1" dirty="0">
                <a:solidFill>
                  <a:srgbClr val="3366FF"/>
                </a:solidFill>
              </a:rPr>
              <a:t> </a:t>
            </a:r>
            <a:r>
              <a:rPr lang="en-US" altLang="en-US" dirty="0"/>
              <a:t>making efficient use of HW and managing execution of user programs</a:t>
            </a:r>
          </a:p>
        </p:txBody>
      </p:sp>
    </p:spTree>
    <p:extLst>
      <p:ext uri="{BB962C8B-B14F-4D97-AF65-F5344CB8AC3E}">
        <p14:creationId xmlns:p14="http://schemas.microsoft.com/office/powerpoint/2010/main" val="1898040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965200" y="201613"/>
            <a:ext cx="8126413" cy="576262"/>
          </a:xfrm>
        </p:spPr>
        <p:txBody>
          <a:bodyPr/>
          <a:lstStyle/>
          <a:p>
            <a:r>
              <a:rPr lang="en-US" altLang="en-US" dirty="0"/>
              <a:t>What Operating Systems Do (Cont.)</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10989</TotalTime>
  <Words>4349</Words>
  <Application>Microsoft Office PowerPoint</Application>
  <PresentationFormat>On-screen Show (4:3)</PresentationFormat>
  <Paragraphs>513</Paragraphs>
  <Slides>77</Slides>
  <Notes>63</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77</vt:i4>
      </vt:variant>
    </vt:vector>
  </HeadingPairs>
  <TitlesOfParts>
    <vt:vector size="86" baseType="lpstr">
      <vt:lpstr>Arial</vt:lpstr>
      <vt:lpstr>Courier New</vt:lpstr>
      <vt:lpstr>Helvetica</vt:lpstr>
      <vt:lpstr>Monotype Sorts</vt:lpstr>
      <vt:lpstr>Times New Roman</vt:lpstr>
      <vt:lpstr>Verdana</vt:lpstr>
      <vt:lpstr>Webdings</vt:lpstr>
      <vt:lpstr>Wingdings</vt:lpstr>
      <vt:lpstr>os-8</vt:lpstr>
      <vt:lpstr>Chapter 1:  Introduction</vt:lpstr>
      <vt:lpstr>Outline</vt:lpstr>
      <vt:lpstr>Objectives</vt:lpstr>
      <vt:lpstr>What Does the Term Operating System Mean?</vt:lpstr>
      <vt:lpstr>What is an Operating System?</vt:lpstr>
      <vt:lpstr>Computer System Structure</vt:lpstr>
      <vt:lpstr>Abstract View of Components of Computer</vt:lpstr>
      <vt:lpstr>What Operating Systems Do</vt:lpstr>
      <vt:lpstr>What Operating Systems Do (Cont.)</vt:lpstr>
      <vt:lpstr>Term OS Covers Many Roles</vt:lpstr>
      <vt:lpstr>Operating System Definition</vt:lpstr>
      <vt:lpstr>Overview of Computer System Structure</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Storage Structure</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Dual-mode Operation (Cont.)</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Protection </vt:lpstr>
      <vt:lpstr>Virtualization</vt:lpstr>
      <vt:lpstr>Virtualization (cont.)</vt:lpstr>
      <vt:lpstr> Virtualization Illustration</vt:lpstr>
      <vt:lpstr>Distributed Systems</vt:lpstr>
      <vt:lpstr>Computer-System Architecture</vt:lpstr>
      <vt:lpstr>Computer-System Architecture</vt:lpstr>
      <vt:lpstr>Symmetric Multiprocessing Architecture</vt:lpstr>
      <vt:lpstr>Dual-Core Design</vt:lpstr>
      <vt:lpstr>Non-Uniform Memory Access System</vt:lpstr>
      <vt:lpstr>Clustered Systems</vt:lpstr>
      <vt:lpstr>Clustered Systems</vt:lpstr>
      <vt:lpstr>PC Motherboard</vt:lpstr>
      <vt:lpstr> Computer System Environments</vt:lpstr>
      <vt:lpstr>Computing Environments</vt:lpstr>
      <vt:lpstr>Traditional</vt:lpstr>
      <vt:lpstr>Mobile Computing</vt:lpstr>
      <vt:lpstr>Client Server Computing</vt:lpstr>
      <vt:lpstr>Peer-to-Peer</vt:lpstr>
      <vt:lpstr>Cloud Computing</vt:lpstr>
      <vt:lpstr>Cloud Computing – Many Types</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Silberschatz, Avi</cp:lastModifiedBy>
  <cp:revision>273</cp:revision>
  <cp:lastPrinted>2001-06-14T13:58:17Z</cp:lastPrinted>
  <dcterms:created xsi:type="dcterms:W3CDTF">2011-01-13T23:43:38Z</dcterms:created>
  <dcterms:modified xsi:type="dcterms:W3CDTF">2021-02-08T23:23:57Z</dcterms:modified>
</cp:coreProperties>
</file>

<file path=docProps/thumbnail.jpeg>
</file>